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Default Extension="wdp" ContentType="image/vnd.ms-photo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F8A1526-0305-4FB4-840B-6D99F0985CDB}" v="8" dt="2021-01-28T13:02:37.7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5" d="100"/>
          <a:sy n="75" d="100"/>
        </p:scale>
        <p:origin x="-19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THEW ACTIVITIESCRAWFORDSBURN" userId="058ecbb5-896c-43b7-b64b-f16979dce40b" providerId="ADAL" clId="{9F8A1526-0305-4FB4-840B-6D99F0985CDB}"/>
    <pc:docChg chg="modSld">
      <pc:chgData name="MATTHEW ACTIVITIESCRAWFORDSBURN" userId="058ecbb5-896c-43b7-b64b-f16979dce40b" providerId="ADAL" clId="{9F8A1526-0305-4FB4-840B-6D99F0985CDB}" dt="2021-01-28T13:02:37.763" v="8"/>
      <pc:docMkLst>
        <pc:docMk/>
      </pc:docMkLst>
      <pc:sldChg chg="modSp">
        <pc:chgData name="MATTHEW ACTIVITIESCRAWFORDSBURN" userId="058ecbb5-896c-43b7-b64b-f16979dce40b" providerId="ADAL" clId="{9F8A1526-0305-4FB4-840B-6D99F0985CDB}" dt="2021-01-28T13:02:37.763" v="8"/>
        <pc:sldMkLst>
          <pc:docMk/>
          <pc:sldMk cId="2837441589" sldId="256"/>
        </pc:sldMkLst>
        <pc:picChg chg="mod">
          <ac:chgData name="MATTHEW ACTIVITIESCRAWFORDSBURN" userId="058ecbb5-896c-43b7-b64b-f16979dce40b" providerId="ADAL" clId="{9F8A1526-0305-4FB4-840B-6D99F0985CDB}" dt="2021-01-28T13:02:34.972" v="7"/>
          <ac:picMkLst>
            <pc:docMk/>
            <pc:sldMk cId="2837441589" sldId="256"/>
            <ac:picMk id="3074" creationId="{6E0DDCDA-ADD2-464C-A224-F70316EF5953}"/>
          </ac:picMkLst>
        </pc:picChg>
        <pc:picChg chg="mod">
          <ac:chgData name="MATTHEW ACTIVITIESCRAWFORDSBURN" userId="058ecbb5-896c-43b7-b64b-f16979dce40b" providerId="ADAL" clId="{9F8A1526-0305-4FB4-840B-6D99F0985CDB}" dt="2021-01-28T13:02:31.476" v="6"/>
          <ac:picMkLst>
            <pc:docMk/>
            <pc:sldMk cId="2837441589" sldId="256"/>
            <ac:picMk id="3076" creationId="{C45F9786-5C12-4D0A-AB12-FF984B7CF883}"/>
          </ac:picMkLst>
        </pc:picChg>
        <pc:picChg chg="mod">
          <ac:chgData name="MATTHEW ACTIVITIESCRAWFORDSBURN" userId="058ecbb5-896c-43b7-b64b-f16979dce40b" providerId="ADAL" clId="{9F8A1526-0305-4FB4-840B-6D99F0985CDB}" dt="2021-01-28T13:02:37.763" v="8"/>
          <ac:picMkLst>
            <pc:docMk/>
            <pc:sldMk cId="2837441589" sldId="256"/>
            <ac:picMk id="3078" creationId="{32ABAF6C-6CA6-4A0A-9EC5-D51B9A33C09C}"/>
          </ac:picMkLst>
        </pc:picChg>
      </pc:sldChg>
      <pc:sldChg chg="modSp mod">
        <pc:chgData name="MATTHEW ACTIVITIESCRAWFORDSBURN" userId="058ecbb5-896c-43b7-b64b-f16979dce40b" providerId="ADAL" clId="{9F8A1526-0305-4FB4-840B-6D99F0985CDB}" dt="2021-01-27T11:49:49.903" v="0" actId="27107"/>
        <pc:sldMkLst>
          <pc:docMk/>
          <pc:sldMk cId="331109581" sldId="257"/>
        </pc:sldMkLst>
        <pc:spChg chg="mod">
          <ac:chgData name="MATTHEW ACTIVITIESCRAWFORDSBURN" userId="058ecbb5-896c-43b7-b64b-f16979dce40b" providerId="ADAL" clId="{9F8A1526-0305-4FB4-840B-6D99F0985CDB}" dt="2021-01-27T11:49:49.903" v="0" actId="27107"/>
          <ac:spMkLst>
            <pc:docMk/>
            <pc:sldMk cId="331109581" sldId="257"/>
            <ac:spMk id="20" creationId="{015B133D-3765-4950-A1AB-1E76C7784E67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BB0DB3-A8FF-4ABB-9E2E-D960422260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25308"/>
          </a:xfrm>
        </p:spPr>
        <p:txBody>
          <a:bodyPr anchor="b">
            <a:normAutofit/>
          </a:bodyPr>
          <a:lstStyle>
            <a:lvl1pPr algn="ctr"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BEE0618-75D7-410F-859C-CDF53BC53E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86729"/>
            <a:ext cx="9144000" cy="1135529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800" b="1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5237F11-76DB-4DD9-9747-3F38D05BA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pPr/>
              <a:t>3/3/2021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059F581-81B0-44B3-ABA5-A25CA4BAE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C10D591-ADCF-4300-8282-72AE357F3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9624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3E5C77-55F8-4677-A96C-E6D3F5545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9A064EF-ADDA-4943-8F87-A7469D7997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6B0D493-D1E7-4358-95E9-B5B80A49E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pPr/>
              <a:t>3/3/2021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6E98326-3276-4B9E-960F-10C6677BF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D4C3AC2-288D-4FEE-BF80-0EAEDDFAB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29018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23333C6A-5417-40BD-BF7A-9405832237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43BCB45-B343-46F6-9718-AA0D68CED1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FBDA2A4-FD34-4E17-908F-4367B1E64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pPr/>
              <a:t>3/3/2021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3B87AE3-776D-451D-AA52-C06B74724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AA0C4D5-BE1E-4D6A-9196-E0F9E42B2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11579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AD75558-A264-444E-829B-51AAE6B4B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08D9373-37D1-4135-8D34-755E139F79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55E4A6B-1966-4E57-9FB8-8B111E97B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pPr/>
              <a:t>3/3/2021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33FC3DD-F2BE-41FF-895B-00129AAB1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91F830C-8424-4FAF-A011-605AE1D14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51155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10A1BE8-ECC1-4027-B16E-C7BECCA9D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246C7E1-471A-46AA-8068-98E68C0C2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F7C9F8F-EC48-4D16-B4C6-023A7B607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pPr/>
              <a:t>3/3/2021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79FA5B3-F726-417B-932A-B93E0C8F5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77D21F1-1A24-43EA-AB09-3024C491E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21918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E16569-B648-4D50-BEB8-E8DAE24D6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40831B3-A1FD-470C-BEEE-4CFB441502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4493"/>
            <a:ext cx="5181600" cy="42524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1F34A17-C244-438C-9AE3-FB9B3CE3BD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4493"/>
            <a:ext cx="5181600" cy="42524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4CFA3AA-3FC1-4B98-8F99-1726F1AC0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pPr/>
              <a:t>3/3/2021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CE10883-BACC-41A1-9067-ECFDB937D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27660A2-13C9-4432-A6EB-A4FF3D78F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21426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D97C843-C993-4E9C-80DD-3620816E5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D91A8E3-B066-4511-9C6E-A3435B64DD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734325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6E86B63-4102-4802-94D7-F138F80F3E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58237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C924765-08A7-4A60-86DC-DC420F60BB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34325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4AA2795-EFB6-4000-8F25-FBB62646C0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58237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9C942CFB-FE12-494A-9C41-3CB90F07B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pPr/>
              <a:t>3/3/2021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6C3A07E3-59E1-4EBD-9687-4B6ABE96A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ECF7BB23-7539-4674-8B66-ACEFF9468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63804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B5841DB-C73C-4968-B434-A6AA14DAF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08152BF-92C7-4BF5-A9DB-16A0BF0F5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pPr/>
              <a:t>3/3/2021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1289DB7-F492-4037-A439-D70F7E556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FFA96F1-8B8A-4E83-B3C2-E10DE522A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29413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8031033-9688-463F-9614-47F2F5BC6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pPr/>
              <a:t>3/3/2021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85B8DB2-C14B-45AC-ACAF-8702DF59C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001DA57-8D4E-4075-9460-4F03DF8AA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9351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92CBE2C-9DAA-489D-AC88-15CBBA8A9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EE124BE-E494-445A-A4FB-A2A8F28F0C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F2446DE-9A32-4774-9F7C-86678CA90E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400115D-61B3-46D0-B4D3-30C374B52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pPr/>
              <a:t>3/3/2021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F3C2AFC-D0F8-469F-B1E0-123C2E066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8B9BCDA-9EF7-4531-8021-AF7B30751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79579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E0AE558-F89F-4688-94E5-77F37D49F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DBCD35AF-8CA2-49BB-BAE9-F29A0186EC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05CAA98-55BD-4118-A8AF-D603060784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ABFF4C5-82A8-4AD8-B7E2-2882F6576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pPr/>
              <a:t>3/3/2021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860B401-B64F-417B-8AD6-581A22E5E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F24BD4C-7149-44BF-8150-F72CAA95A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4297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4436E0F2-A64B-471E-93C0-8DFE08CC57C8}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DC1E3AB1-2A8C-4607-9FAE-D8BDB280FE1A}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26D66059-832F-40B6-A35F-F56C8F38A1E7}"/>
              </a:ext>
            </a:extLst>
          </p:cNvPr>
          <p:cNvCxnSpPr>
            <a:cxnSpLocks/>
          </p:cNvCxnSpPr>
          <p:nvPr/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A515E2ED-7EA9-448D-83FA-54C3DF9723BD}"/>
              </a:ext>
            </a:extLst>
          </p:cNvPr>
          <p:cNvCxnSpPr>
            <a:cxnSpLocks/>
          </p:cNvCxnSpPr>
          <p:nvPr/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20595356-EABD-4767-AC9D-EA21FF115EC0}"/>
              </a:ext>
            </a:extLst>
          </p:cNvPr>
          <p:cNvCxnSpPr>
            <a:cxnSpLocks/>
          </p:cNvCxnSpPr>
          <p:nvPr/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28CD9F06-9628-469C-B788-A894E3E08281}"/>
              </a:ext>
            </a:extLst>
          </p:cNvPr>
          <p:cNvCxnSpPr>
            <a:cxnSpLocks/>
          </p:cNvCxnSpPr>
          <p:nvPr/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8550A431-0B61-421B-B4B7-24C0CFF0F938}"/>
              </a:ext>
            </a:extLst>
          </p:cNvPr>
          <p:cNvCxnSpPr>
            <a:cxnSpLocks/>
          </p:cNvCxnSpPr>
          <p:nvPr/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675B94C5-D205-4339-B029-5D0FD2E5F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533401"/>
            <a:ext cx="9906000" cy="1382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096DC5C-BD34-4CE4-8AA7-A6A4B9516F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3000" y="2009554"/>
            <a:ext cx="9906000" cy="4024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1F192A7-D622-449D-9FC2-48FDE4D690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37102" y="6398878"/>
            <a:ext cx="419390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fld id="{11EAACC7-3B3F-47D1-959A-EF58926E955E}" type="datetimeFigureOut">
              <a:rPr lang="en-US" smtClean="0"/>
              <a:pPr/>
              <a:t>3/3/2021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435B93C-2BE9-4847-BFE5-D3CBCC6E94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4429" y="6398878"/>
            <a:ext cx="4497315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="1" spc="30" baseline="0">
                <a:solidFill>
                  <a:schemeClr val="tx2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DF70A99-395E-4F22-8AAB-6C7EE743D7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2477" y="6398878"/>
            <a:ext cx="470887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fld id="{312CC964-A50B-4C29-B4E4-2C30BB34CC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07363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44" r:id="rId6"/>
    <p:sldLayoutId id="2147483740" r:id="rId7"/>
    <p:sldLayoutId id="2147483741" r:id="rId8"/>
    <p:sldLayoutId id="2147483742" r:id="rId9"/>
    <p:sldLayoutId id="2147483743" r:id="rId10"/>
    <p:sldLayoutId id="214748374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8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hyperlink" Target="http://over-it.blogspot.com/2010/11/reclaim-2-fame-recycled-robot-cuties.html" TargetMode="External"/><Relationship Id="rId7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s://creativecommons.org/licenses/by/3.0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gadgetsin.com/steampunk-robot-dog-with-an-old-camera-eye.htm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lickr.com/photos/blueroy77/13124342873/in/photostream" TargetMode="Externa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reativejewishmom.com/recycled-tin-can-craft/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lickr.com/photos/blueroy77/13124342873/in/photostream" TargetMode="Externa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itskorner.com/2012/mini-recycled-robots-tutorial/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lickr.com/photos/blueroy77/13124342873/in/photostream" TargetMode="Externa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criandocriancas.blogspot.com/2010/10/brinquedos-de-sucata-robo-parte-i.html" TargetMode="External"/><Relationship Id="rId7" Type="http://schemas.openxmlformats.org/officeDocument/2006/relationships/hyperlink" Target="https://www.flickr.com/photos/blueroy77/13124342873/in/photostream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openxmlformats.org/officeDocument/2006/relationships/hyperlink" Target="https://creativecommons.org/licenses/by-nd/3.0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flickr.com/photos/blueroy77/13124342873/in/photostream" TargetMode="Externa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9">
            <a:extLst>
              <a:ext uri="{FF2B5EF4-FFF2-40B4-BE49-F238E27FC236}">
                <a16:creationId xmlns:a16="http://schemas.microsoft.com/office/drawing/2014/main" xmlns="" id="{82950D9A-4705-4314-961A-4F88B2CE412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1">
            <a:extLst>
              <a:ext uri="{FF2B5EF4-FFF2-40B4-BE49-F238E27FC236}">
                <a16:creationId xmlns:a16="http://schemas.microsoft.com/office/drawing/2014/main" xmlns="" id="{B13969F2-ED52-4E5C-B3FC-01E01B8B9FB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652"/>
            <a:ext cx="12192000" cy="685734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59C0345B-10C5-493F-8F30-4F62A88CB8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1870" y="749595"/>
            <a:ext cx="5645888" cy="3902149"/>
          </a:xfrm>
        </p:spPr>
        <p:txBody>
          <a:bodyPr anchor="t">
            <a:normAutofit/>
          </a:bodyPr>
          <a:lstStyle/>
          <a:p>
            <a:pPr algn="l"/>
            <a:r>
              <a:rPr lang="en-US" dirty="0"/>
              <a:t>Recycled Robots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069548C-A70C-4724-BCA1-81F2A9AD24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38115" y="4460423"/>
            <a:ext cx="1523987" cy="467712"/>
          </a:xfrm>
        </p:spPr>
        <p:txBody>
          <a:bodyPr anchor="b">
            <a:noAutofit/>
          </a:bodyPr>
          <a:lstStyle/>
          <a:p>
            <a:pPr algn="l"/>
            <a:r>
              <a:rPr lang="en-US" sz="2400" dirty="0"/>
              <a:t>CUBS</a:t>
            </a:r>
            <a:endParaRPr lang="en-GB" sz="2400" dirty="0"/>
          </a:p>
        </p:txBody>
      </p:sp>
      <p:pic>
        <p:nvPicPr>
          <p:cNvPr id="4" name="Picture 3" descr="A picture containing indoor, metal, silver&#10;&#10;Description automatically generated">
            <a:extLst>
              <a:ext uri="{FF2B5EF4-FFF2-40B4-BE49-F238E27FC236}">
                <a16:creationId xmlns:a16="http://schemas.microsoft.com/office/drawing/2014/main" xmlns="" id="{F023BE8E-9236-4512-AA91-E1D118A33F8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rcRect l="2613" r="6944" b="3"/>
          <a:stretch/>
        </p:blipFill>
        <p:spPr>
          <a:xfrm>
            <a:off x="5879804" y="-6350"/>
            <a:ext cx="6312196" cy="6874330"/>
          </a:xfrm>
          <a:custGeom>
            <a:avLst/>
            <a:gdLst/>
            <a:ahLst/>
            <a:cxnLst/>
            <a:rect l="l" t="t" r="r" b="b"/>
            <a:pathLst>
              <a:path w="6312196" h="6874330">
                <a:moveTo>
                  <a:pt x="2047193" y="0"/>
                </a:moveTo>
                <a:lnTo>
                  <a:pt x="6312196" y="0"/>
                </a:lnTo>
                <a:lnTo>
                  <a:pt x="6312196" y="6874330"/>
                </a:lnTo>
                <a:lnTo>
                  <a:pt x="0" y="6874330"/>
                </a:lnTo>
                <a:close/>
              </a:path>
            </a:pathLst>
          </a:cu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13AC671C-E66F-43C5-A66A-C477339DD23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6634715" y="0"/>
            <a:ext cx="914401" cy="6857348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1F1AC6F-ABC3-4DDE-B4BF-72C31826A05F}"/>
              </a:ext>
            </a:extLst>
          </p:cNvPr>
          <p:cNvSpPr txBox="1"/>
          <p:nvPr/>
        </p:nvSpPr>
        <p:spPr>
          <a:xfrm>
            <a:off x="10223192" y="6657945"/>
            <a:ext cx="1968808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GB" sz="700">
                <a:solidFill>
                  <a:srgbClr val="FFFFFF"/>
                </a:solidFill>
                <a:hlinkClick r:id="rId3" tooltip="http://over-it.blogspot.com/2010/11/reclaim-2-fame-recycled-robot-cuties.html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GB" sz="700">
                <a:solidFill>
                  <a:srgbClr val="FFFFFF"/>
                </a:solidFill>
              </a:rPr>
              <a:t> by Unknown Author is licensed under </a:t>
            </a:r>
            <a:r>
              <a:rPr lang="en-GB" sz="700">
                <a:solidFill>
                  <a:srgbClr val="FFFFFF"/>
                </a:solidFill>
                <a:hlinkClick r:id="rId4" tooltip="https://creativecommons.org/licenses/by/3.0/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n-GB" sz="700">
              <a:solidFill>
                <a:srgbClr val="FFFFFF"/>
              </a:solidFill>
            </a:endParaRPr>
          </a:p>
        </p:txBody>
      </p:sp>
      <p:pic>
        <p:nvPicPr>
          <p:cNvPr id="3076" name="Picture 4" descr="Environmental Conservation Activity Badge">
            <a:extLst>
              <a:ext uri="{FF2B5EF4-FFF2-40B4-BE49-F238E27FC236}">
                <a16:creationId xmlns:a16="http://schemas.microsoft.com/office/drawing/2014/main" xmlns="" id="{C45F9786-5C12-4D0A-AB12-FF984B7CF8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alphaModFix amt="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56299" y="4229501"/>
            <a:ext cx="2149723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Warsash Sea Scouts | Our Skills Challenge Award">
            <a:extLst>
              <a:ext uri="{FF2B5EF4-FFF2-40B4-BE49-F238E27FC236}">
                <a16:creationId xmlns:a16="http://schemas.microsoft.com/office/drawing/2014/main" xmlns="" id="{32ABAF6C-6CA6-4A0A-9EC5-D51B9A33C0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alphaModFix amt="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45622" y="2462901"/>
            <a:ext cx="2150241" cy="2029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Artist Activity Badge">
            <a:extLst>
              <a:ext uri="{FF2B5EF4-FFF2-40B4-BE49-F238E27FC236}">
                <a16:creationId xmlns:a16="http://schemas.microsoft.com/office/drawing/2014/main" xmlns="" id="{6E0DDCDA-ADD2-464C-A224-F70316EF59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alphaModFix amt="70000"/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3125" b="96875" l="3556" r="96000">
                        <a14:foregroundMark x1="19556" y1="18304" x2="19556" y2="18304"/>
                        <a14:foregroundMark x1="22222" y1="16964" x2="22222" y2="16964"/>
                        <a14:foregroundMark x1="22667" y1="15625" x2="31111" y2="11607"/>
                        <a14:foregroundMark x1="24444" y1="11161" x2="31556" y2="8929"/>
                        <a14:foregroundMark x1="28889" y1="8482" x2="18667" y2="14732"/>
                        <a14:foregroundMark x1="14667" y1="18750" x2="9333" y2="26786"/>
                        <a14:foregroundMark x1="9333" y1="26786" x2="3556" y2="50000"/>
                        <a14:foregroundMark x1="3556" y1="50000" x2="9333" y2="73214"/>
                        <a14:foregroundMark x1="9333" y1="73214" x2="15111" y2="81696"/>
                        <a14:foregroundMark x1="16000" y1="78571" x2="34222" y2="92857"/>
                        <a14:foregroundMark x1="34222" y1="92857" x2="56444" y2="94196"/>
                        <a14:foregroundMark x1="56444" y1="94196" x2="77778" y2="84821"/>
                        <a14:foregroundMark x1="77778" y1="84821" x2="88000" y2="74554"/>
                        <a14:foregroundMark x1="89333" y1="71875" x2="95556" y2="49107"/>
                        <a14:foregroundMark x1="95556" y1="49107" x2="89778" y2="25446"/>
                        <a14:foregroundMark x1="89778" y1="25446" x2="73778" y2="8929"/>
                        <a14:foregroundMark x1="73778" y1="8929" x2="50222" y2="3571"/>
                        <a14:foregroundMark x1="50222" y1="3571" x2="31111" y2="8929"/>
                        <a14:foregroundMark x1="90222" y1="31250" x2="93778" y2="44196"/>
                        <a14:foregroundMark x1="93778" y1="44643" x2="96000" y2="43304"/>
                        <a14:foregroundMark x1="73333" y1="90179" x2="66667" y2="91071"/>
                        <a14:foregroundMark x1="59111" y1="95536" x2="46222" y2="96875"/>
                        <a14:foregroundMark x1="65333" y1="41071" x2="44889" y2="54464"/>
                        <a14:foregroundMark x1="44889" y1="54464" x2="59111" y2="70089"/>
                        <a14:foregroundMark x1="64000" y1="64732" x2="57333" y2="71429"/>
                        <a14:foregroundMark x1="62222" y1="70982" x2="62222" y2="70982"/>
                        <a14:foregroundMark x1="61778" y1="71429" x2="61778" y2="71429"/>
                        <a14:foregroundMark x1="61778" y1="72768" x2="61778" y2="72768"/>
                        <a14:foregroundMark x1="68444" y1="68304" x2="44000" y2="64286"/>
                        <a14:foregroundMark x1="44000" y1="64286" x2="72889" y2="44643"/>
                        <a14:foregroundMark x1="72889" y1="44643" x2="38222" y2="61607"/>
                        <a14:foregroundMark x1="38222" y1="61607" x2="60444" y2="47321"/>
                        <a14:foregroundMark x1="60444" y1="47321" x2="26667" y2="56696"/>
                        <a14:foregroundMark x1="26667" y1="56696" x2="48000" y2="36607"/>
                        <a14:foregroundMark x1="48000" y1="36607" x2="25778" y2="52232"/>
                        <a14:foregroundMark x1="25778" y1="52232" x2="52889" y2="14732"/>
                        <a14:foregroundMark x1="52889" y1="14732" x2="28889" y2="33482"/>
                        <a14:foregroundMark x1="28889" y1="33482" x2="33778" y2="58482"/>
                        <a14:foregroundMark x1="33778" y1="58482" x2="53778" y2="47321"/>
                        <a14:foregroundMark x1="53778" y1="47321" x2="60889" y2="39732"/>
                        <a14:foregroundMark x1="48000" y1="43750" x2="47111" y2="46429"/>
                        <a14:foregroundMark x1="52444" y1="23214" x2="35556" y2="73661"/>
                        <a14:foregroundMark x1="72444" y1="45536" x2="70222" y2="51339"/>
                        <a14:foregroundMark x1="58222" y1="23214" x2="57778" y2="205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8809" y="4229501"/>
            <a:ext cx="2143125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37441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xmlns="" id="{D6309531-94CD-4CF6-AACE-80EC085E0F3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DC829807-7791-462F-8C59-969B0EC71AB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652"/>
            <a:ext cx="12192000" cy="685734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picture containing yellow&#10;&#10;Description automatically generated">
            <a:extLst>
              <a:ext uri="{FF2B5EF4-FFF2-40B4-BE49-F238E27FC236}">
                <a16:creationId xmlns:a16="http://schemas.microsoft.com/office/drawing/2014/main" xmlns="" id="{C9EB1546-C90C-4533-82C6-377268C88BB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rcRect l="17967" r="24599" b="1"/>
          <a:stretch/>
        </p:blipFill>
        <p:spPr>
          <a:xfrm>
            <a:off x="20" y="2"/>
            <a:ext cx="5049819" cy="6857998"/>
          </a:xfrm>
          <a:custGeom>
            <a:avLst/>
            <a:gdLst/>
            <a:ahLst/>
            <a:cxnLst/>
            <a:rect l="l" t="t" r="r" b="b"/>
            <a:pathLst>
              <a:path w="5049839" h="6857998">
                <a:moveTo>
                  <a:pt x="0" y="0"/>
                </a:moveTo>
                <a:lnTo>
                  <a:pt x="5049839" y="1331"/>
                </a:lnTo>
                <a:lnTo>
                  <a:pt x="3110749" y="6857998"/>
                </a:lnTo>
                <a:lnTo>
                  <a:pt x="0" y="6857998"/>
                </a:lnTo>
                <a:close/>
              </a:path>
            </a:pathLst>
          </a:cu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F75BF611-D2A5-4454-8C47-95B0BC42284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V="1">
            <a:off x="3845859" y="0"/>
            <a:ext cx="699247" cy="6857347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DC2312DA-BDBD-40EE-84AB-53293C1CDE0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-59210" y="5788959"/>
            <a:ext cx="7396312" cy="106904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Content Placeholder 4" descr="A can of food&#10;&#10;Description automatically generated with medium confidence">
            <a:extLst>
              <a:ext uri="{FF2B5EF4-FFF2-40B4-BE49-F238E27FC236}">
                <a16:creationId xmlns:a16="http://schemas.microsoft.com/office/drawing/2014/main" xmlns="" id="{6B3AA9B8-422D-44C7-948C-92608D43090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=""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7663036" y="2739031"/>
            <a:ext cx="1563434" cy="2501494"/>
          </a:xfrm>
          <a:prstGeom prst="rect">
            <a:avLst/>
          </a:prstGeom>
        </p:spPr>
      </p:pic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xmlns="" id="{106EA1CC-CB14-4D6B-AC97-8047CDF7259D}"/>
              </a:ext>
            </a:extLst>
          </p:cNvPr>
          <p:cNvSpPr/>
          <p:nvPr/>
        </p:nvSpPr>
        <p:spPr>
          <a:xfrm>
            <a:off x="5205454" y="339314"/>
            <a:ext cx="2579529" cy="1405595"/>
          </a:xfrm>
          <a:prstGeom prst="wedgeRectCallout">
            <a:avLst>
              <a:gd name="adj1" fmla="val 61446"/>
              <a:gd name="adj2" fmla="val 1502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Hello little masters. I am HEBB. Extra points for any one who can work out how I got that name</a:t>
            </a:r>
            <a:endParaRPr lang="en-GB" dirty="0"/>
          </a:p>
        </p:txBody>
      </p:sp>
      <p:sp>
        <p:nvSpPr>
          <p:cNvPr id="16" name="Speech Bubble: Rectangle 15">
            <a:extLst>
              <a:ext uri="{FF2B5EF4-FFF2-40B4-BE49-F238E27FC236}">
                <a16:creationId xmlns:a16="http://schemas.microsoft.com/office/drawing/2014/main" xmlns="" id="{88773967-55DC-4357-9301-7C79A99D6937}"/>
              </a:ext>
            </a:extLst>
          </p:cNvPr>
          <p:cNvSpPr/>
          <p:nvPr/>
        </p:nvSpPr>
        <p:spPr>
          <a:xfrm>
            <a:off x="8569439" y="677989"/>
            <a:ext cx="2361416" cy="1066920"/>
          </a:xfrm>
          <a:prstGeom prst="wedgeRectCallout">
            <a:avLst>
              <a:gd name="adj1" fmla="val -43512"/>
              <a:gd name="adj2" fmla="val 18262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My body is a clue. Don’t worry if you don’t get it I will tell you at the end</a:t>
            </a:r>
            <a:endParaRPr lang="en-GB" dirty="0"/>
          </a:p>
        </p:txBody>
      </p:sp>
      <p:sp>
        <p:nvSpPr>
          <p:cNvPr id="18" name="Speech Bubble: Rectangle 17">
            <a:extLst>
              <a:ext uri="{FF2B5EF4-FFF2-40B4-BE49-F238E27FC236}">
                <a16:creationId xmlns:a16="http://schemas.microsoft.com/office/drawing/2014/main" xmlns="" id="{BA131E85-36A4-4D9F-8BCD-1E627832DB27}"/>
              </a:ext>
            </a:extLst>
          </p:cNvPr>
          <p:cNvSpPr/>
          <p:nvPr/>
        </p:nvSpPr>
        <p:spPr>
          <a:xfrm>
            <a:off x="4446165" y="2839234"/>
            <a:ext cx="2433323" cy="1259724"/>
          </a:xfrm>
          <a:prstGeom prst="wedgeRectCallout">
            <a:avLst>
              <a:gd name="adj1" fmla="val 92290"/>
              <a:gd name="adj2" fmla="val 157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So today I am here to help you guys make some more recycled robots just like me!</a:t>
            </a:r>
            <a:endParaRPr lang="en-GB" dirty="0"/>
          </a:p>
        </p:txBody>
      </p:sp>
      <p:sp>
        <p:nvSpPr>
          <p:cNvPr id="20" name="Speech Bubble: Rectangle 19">
            <a:extLst>
              <a:ext uri="{FF2B5EF4-FFF2-40B4-BE49-F238E27FC236}">
                <a16:creationId xmlns:a16="http://schemas.microsoft.com/office/drawing/2014/main" xmlns="" id="{015B133D-3765-4950-A1AB-1E76C7784E67}"/>
              </a:ext>
            </a:extLst>
          </p:cNvPr>
          <p:cNvSpPr/>
          <p:nvPr/>
        </p:nvSpPr>
        <p:spPr>
          <a:xfrm>
            <a:off x="9386301" y="3428672"/>
            <a:ext cx="2453365" cy="1562777"/>
          </a:xfrm>
          <a:prstGeom prst="wedgeRectCallout">
            <a:avLst>
              <a:gd name="adj1" fmla="val -68433"/>
              <a:gd name="adj2" fmla="val -380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 can’t wait to see what robots you guys come up with!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31109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6" grpId="0" animBg="1"/>
      <p:bldP spid="18" grpId="0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2">
            <a:extLst>
              <a:ext uri="{FF2B5EF4-FFF2-40B4-BE49-F238E27FC236}">
                <a16:creationId xmlns:a16="http://schemas.microsoft.com/office/drawing/2014/main" xmlns="" id="{D6309531-94CD-4CF6-AACE-80EC085E0F3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picture containing indoor, metalware, screw, plastic&#10;&#10;Description automatically generated">
            <a:extLst>
              <a:ext uri="{FF2B5EF4-FFF2-40B4-BE49-F238E27FC236}">
                <a16:creationId xmlns:a16="http://schemas.microsoft.com/office/drawing/2014/main" xmlns="" id="{6A84881A-F671-4BD0-95A8-E3AB8E4CB1D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rcRect l="18925" r="22555"/>
          <a:stretch/>
        </p:blipFill>
        <p:spPr>
          <a:xfrm>
            <a:off x="20" y="-7444"/>
            <a:ext cx="4966427" cy="6874330"/>
          </a:xfrm>
          <a:custGeom>
            <a:avLst/>
            <a:gdLst/>
            <a:ahLst/>
            <a:cxnLst/>
            <a:rect l="l" t="t" r="r" b="b"/>
            <a:pathLst>
              <a:path w="4966447" h="6874330">
                <a:moveTo>
                  <a:pt x="0" y="0"/>
                </a:moveTo>
                <a:lnTo>
                  <a:pt x="4966447" y="0"/>
                </a:lnTo>
                <a:lnTo>
                  <a:pt x="3355712" y="6874330"/>
                </a:lnTo>
                <a:lnTo>
                  <a:pt x="0" y="6874330"/>
                </a:lnTo>
                <a:close/>
              </a:path>
            </a:pathLst>
          </a:custGeom>
        </p:spPr>
      </p:pic>
      <p:cxnSp>
        <p:nvCxnSpPr>
          <p:cNvPr id="21" name="Straight Connector 14">
            <a:extLst>
              <a:ext uri="{FF2B5EF4-FFF2-40B4-BE49-F238E27FC236}">
                <a16:creationId xmlns:a16="http://schemas.microsoft.com/office/drawing/2014/main" xmlns="" id="{F75BF611-D2A5-4454-8C47-95B0BC42284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3627455" y="-19394"/>
            <a:ext cx="806149" cy="6877392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Content Placeholder 4" descr="A can of food&#10;&#10;Description automatically generated with medium confidence">
            <a:extLst>
              <a:ext uri="{FF2B5EF4-FFF2-40B4-BE49-F238E27FC236}">
                <a16:creationId xmlns:a16="http://schemas.microsoft.com/office/drawing/2014/main" xmlns="" id="{32FC4DC3-E5C2-4027-ABE5-0F87E942A75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=""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7485754" y="1348769"/>
            <a:ext cx="1563434" cy="2501494"/>
          </a:xfrm>
          <a:prstGeom prst="rect">
            <a:avLst/>
          </a:prstGeom>
        </p:spPr>
      </p:pic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xmlns="" id="{7F9B0801-C7EA-4ABB-8083-453570FAFE71}"/>
              </a:ext>
            </a:extLst>
          </p:cNvPr>
          <p:cNvSpPr/>
          <p:nvPr/>
        </p:nvSpPr>
        <p:spPr>
          <a:xfrm>
            <a:off x="4966447" y="718457"/>
            <a:ext cx="2731308" cy="1429125"/>
          </a:xfrm>
          <a:prstGeom prst="wedgeRectCallout">
            <a:avLst>
              <a:gd name="adj1" fmla="val 60636"/>
              <a:gd name="adj2" fmla="val 268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Your task is not an easy one! Using recyclable material that you find in your house you need to build a robot.</a:t>
            </a:r>
            <a:endParaRPr lang="en-GB" dirty="0"/>
          </a:p>
        </p:txBody>
      </p:sp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xmlns="" id="{23E4C11C-8323-44E9-B1F4-FAB0366F9D59}"/>
              </a:ext>
            </a:extLst>
          </p:cNvPr>
          <p:cNvSpPr/>
          <p:nvPr/>
        </p:nvSpPr>
        <p:spPr>
          <a:xfrm>
            <a:off x="9601332" y="2285999"/>
            <a:ext cx="2155970" cy="1564263"/>
          </a:xfrm>
          <a:prstGeom prst="wedgeRectCallout">
            <a:avLst>
              <a:gd name="adj1" fmla="val -86203"/>
              <a:gd name="adj2" fmla="val -717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This robot will be judged on colour, usefulness, emotions and any moving parts</a:t>
            </a:r>
            <a:endParaRPr lang="en-GB" dirty="0"/>
          </a:p>
        </p:txBody>
      </p:sp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xmlns="" id="{4E85C9F1-E8D0-4345-9D09-F68E36E83241}"/>
              </a:ext>
            </a:extLst>
          </p:cNvPr>
          <p:cNvSpPr/>
          <p:nvPr/>
        </p:nvSpPr>
        <p:spPr>
          <a:xfrm>
            <a:off x="5513096" y="4415620"/>
            <a:ext cx="2276191" cy="1429125"/>
          </a:xfrm>
          <a:prstGeom prst="wedgeRectCallout">
            <a:avLst>
              <a:gd name="adj1" fmla="val 48086"/>
              <a:gd name="adj2" fmla="val -15821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Who will be the judge? Why, it will be you little masters!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061922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xmlns="" id="{D6309531-94CD-4CF6-AACE-80EC085E0F3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7" descr="A picture containing camera, electronics, projector&#10;&#10;Description automatically generated">
            <a:extLst>
              <a:ext uri="{FF2B5EF4-FFF2-40B4-BE49-F238E27FC236}">
                <a16:creationId xmlns:a16="http://schemas.microsoft.com/office/drawing/2014/main" xmlns="" id="{E78B6E18-9FD5-4414-9B0E-D290F3F58D0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rcRect l="18678" r="26597" b="2"/>
          <a:stretch/>
        </p:blipFill>
        <p:spPr>
          <a:xfrm>
            <a:off x="20" y="-7444"/>
            <a:ext cx="4966427" cy="6874330"/>
          </a:xfrm>
          <a:custGeom>
            <a:avLst/>
            <a:gdLst/>
            <a:ahLst/>
            <a:cxnLst/>
            <a:rect l="l" t="t" r="r" b="b"/>
            <a:pathLst>
              <a:path w="4966447" h="6874330">
                <a:moveTo>
                  <a:pt x="0" y="0"/>
                </a:moveTo>
                <a:lnTo>
                  <a:pt x="4966447" y="0"/>
                </a:lnTo>
                <a:lnTo>
                  <a:pt x="3355712" y="6874330"/>
                </a:lnTo>
                <a:lnTo>
                  <a:pt x="0" y="6874330"/>
                </a:lnTo>
                <a:close/>
              </a:path>
            </a:pathLst>
          </a:custGeom>
        </p:spPr>
      </p:pic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xmlns="" id="{4301EE98-826F-481A-A576-70B5485946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3518" y="4720019"/>
            <a:ext cx="2541841" cy="204243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u="sng" dirty="0"/>
              <a:t>Rules</a:t>
            </a:r>
          </a:p>
          <a:p>
            <a:pPr algn="ctr"/>
            <a:r>
              <a:rPr lang="en-US" sz="1200" dirty="0"/>
              <a:t>Must use recyclable material </a:t>
            </a:r>
          </a:p>
          <a:p>
            <a:pPr algn="ctr"/>
            <a:r>
              <a:rPr lang="en-US" sz="1200" dirty="0"/>
              <a:t>Needs to have a name</a:t>
            </a:r>
          </a:p>
          <a:p>
            <a:pPr algn="ctr"/>
            <a:r>
              <a:rPr lang="en-US" sz="1200" dirty="0"/>
              <a:t>Needs a short story telling us about the robot and what it does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F75BF611-D2A5-4454-8C47-95B0BC42284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3627455" y="-19394"/>
            <a:ext cx="806149" cy="6877392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Content Placeholder 4" descr="A can of food&#10;&#10;Description automatically generated with medium confidence">
            <a:extLst>
              <a:ext uri="{FF2B5EF4-FFF2-40B4-BE49-F238E27FC236}">
                <a16:creationId xmlns:a16="http://schemas.microsoft.com/office/drawing/2014/main" xmlns="" id="{54F02B15-2744-4525-825F-3F94AF2130C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=""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7485754" y="1348769"/>
            <a:ext cx="1563434" cy="2501494"/>
          </a:xfrm>
          <a:prstGeom prst="rect">
            <a:avLst/>
          </a:prstGeom>
        </p:spPr>
      </p:pic>
      <p:sp>
        <p:nvSpPr>
          <p:cNvPr id="11" name="Speech Bubble: Rectangle 10">
            <a:extLst>
              <a:ext uri="{FF2B5EF4-FFF2-40B4-BE49-F238E27FC236}">
                <a16:creationId xmlns:a16="http://schemas.microsoft.com/office/drawing/2014/main" xmlns="" id="{B6079E25-ECB1-477C-B64E-F9F6527E4BE1}"/>
              </a:ext>
            </a:extLst>
          </p:cNvPr>
          <p:cNvSpPr/>
          <p:nvPr/>
        </p:nvSpPr>
        <p:spPr>
          <a:xfrm>
            <a:off x="4836347" y="1737361"/>
            <a:ext cx="2179745" cy="1737060"/>
          </a:xfrm>
          <a:prstGeom prst="wedgeRectCallout">
            <a:avLst>
              <a:gd name="adj1" fmla="val 84230"/>
              <a:gd name="adj2" fmla="val -4840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I’m going to put the rules and information down below as a reminder if you need it. </a:t>
            </a:r>
            <a:endParaRPr lang="en-GB" dirty="0"/>
          </a:p>
        </p:txBody>
      </p:sp>
      <p:sp>
        <p:nvSpPr>
          <p:cNvPr id="22" name="Content Placeholder 17">
            <a:extLst>
              <a:ext uri="{FF2B5EF4-FFF2-40B4-BE49-F238E27FC236}">
                <a16:creationId xmlns:a16="http://schemas.microsoft.com/office/drawing/2014/main" xmlns="" id="{20FD2003-6B34-4F8B-8906-50F1EE9C7894}"/>
              </a:ext>
            </a:extLst>
          </p:cNvPr>
          <p:cNvSpPr txBox="1">
            <a:spLocks/>
          </p:cNvSpPr>
          <p:nvPr/>
        </p:nvSpPr>
        <p:spPr>
          <a:xfrm>
            <a:off x="6885992" y="4722983"/>
            <a:ext cx="2541841" cy="20424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80000"/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u="sng" dirty="0"/>
              <a:t>Judging Criteria </a:t>
            </a:r>
          </a:p>
          <a:p>
            <a:pPr algn="ctr"/>
            <a:r>
              <a:rPr lang="en-US" sz="1200" dirty="0"/>
              <a:t>Emotions</a:t>
            </a:r>
          </a:p>
          <a:p>
            <a:pPr algn="ctr"/>
            <a:r>
              <a:rPr lang="en-US" sz="1200" dirty="0"/>
              <a:t>Moving parts</a:t>
            </a:r>
          </a:p>
          <a:p>
            <a:pPr algn="ctr"/>
            <a:r>
              <a:rPr lang="en-US" sz="1200" dirty="0"/>
              <a:t>Usefulness</a:t>
            </a:r>
          </a:p>
          <a:p>
            <a:pPr algn="ctr"/>
            <a:r>
              <a:rPr lang="en-US" sz="1200" dirty="0"/>
              <a:t>Colour</a:t>
            </a:r>
          </a:p>
        </p:txBody>
      </p:sp>
      <p:sp>
        <p:nvSpPr>
          <p:cNvPr id="24" name="Content Placeholder 17">
            <a:extLst>
              <a:ext uri="{FF2B5EF4-FFF2-40B4-BE49-F238E27FC236}">
                <a16:creationId xmlns:a16="http://schemas.microsoft.com/office/drawing/2014/main" xmlns="" id="{AC0980F5-B8D6-41B6-9686-F1ED4F9E4A39}"/>
              </a:ext>
            </a:extLst>
          </p:cNvPr>
          <p:cNvSpPr txBox="1">
            <a:spLocks/>
          </p:cNvSpPr>
          <p:nvPr/>
        </p:nvSpPr>
        <p:spPr>
          <a:xfrm>
            <a:off x="9344150" y="4730427"/>
            <a:ext cx="2541841" cy="2042433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80000"/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u="sng" dirty="0"/>
              <a:t>Helpful Info</a:t>
            </a:r>
          </a:p>
          <a:p>
            <a:pPr algn="ctr"/>
            <a:r>
              <a:rPr lang="en-US" sz="1400" dirty="0"/>
              <a:t>Emotions – Is it angry, sad or happy maybe colour can be used here as well as facial expressions</a:t>
            </a:r>
          </a:p>
          <a:p>
            <a:pPr algn="ctr"/>
            <a:r>
              <a:rPr lang="en-US" sz="1400" dirty="0"/>
              <a:t>Usefulness – what can it do? Can I store pencils in it or use it for something?</a:t>
            </a:r>
          </a:p>
          <a:p>
            <a:pPr algn="ctr"/>
            <a:r>
              <a:rPr lang="en-US" sz="1400" dirty="0"/>
              <a:t>When coming up with a story let your imagination go wild! The crazier the story the better!</a:t>
            </a:r>
          </a:p>
        </p:txBody>
      </p:sp>
    </p:spTree>
    <p:extLst>
      <p:ext uri="{BB962C8B-B14F-4D97-AF65-F5344CB8AC3E}">
        <p14:creationId xmlns:p14="http://schemas.microsoft.com/office/powerpoint/2010/main" xmlns="" val="1372845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1" grpId="0" animBg="1"/>
      <p:bldP spid="22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xmlns="" id="{D6309531-94CD-4CF6-AACE-80EC085E0F3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DC829807-7791-462F-8C59-969B0EC71AB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652"/>
            <a:ext cx="12192000" cy="685734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EA2B5AD1-1212-46B8-8DF7-14916568C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0906" y="533401"/>
            <a:ext cx="6427694" cy="1111254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Judgement Time</a:t>
            </a:r>
            <a:endParaRPr lang="en-GB" sz="3600" dirty="0"/>
          </a:p>
        </p:txBody>
      </p:sp>
      <p:pic>
        <p:nvPicPr>
          <p:cNvPr id="5" name="Content Placeholder 4" descr="A picture containing indoor&#10;&#10;Description automatically generated">
            <a:extLst>
              <a:ext uri="{FF2B5EF4-FFF2-40B4-BE49-F238E27FC236}">
                <a16:creationId xmlns:a16="http://schemas.microsoft.com/office/drawing/2014/main" xmlns="" id="{40CD5612-08FC-4503-B775-A7924F88170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rcRect l="21431" r="23343"/>
          <a:stretch/>
        </p:blipFill>
        <p:spPr>
          <a:xfrm>
            <a:off x="20" y="2"/>
            <a:ext cx="5049819" cy="6857998"/>
          </a:xfrm>
          <a:custGeom>
            <a:avLst/>
            <a:gdLst/>
            <a:ahLst/>
            <a:cxnLst/>
            <a:rect l="l" t="t" r="r" b="b"/>
            <a:pathLst>
              <a:path w="5049839" h="6857998">
                <a:moveTo>
                  <a:pt x="0" y="0"/>
                </a:moveTo>
                <a:lnTo>
                  <a:pt x="5049839" y="1331"/>
                </a:lnTo>
                <a:lnTo>
                  <a:pt x="3110749" y="6857998"/>
                </a:lnTo>
                <a:lnTo>
                  <a:pt x="0" y="6857998"/>
                </a:lnTo>
                <a:close/>
              </a:path>
            </a:pathLst>
          </a:cu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F75BF611-D2A5-4454-8C47-95B0BC42284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V="1">
            <a:off x="3845859" y="0"/>
            <a:ext cx="699247" cy="6857347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DC2312DA-BDBD-40EE-84AB-53293C1CDE0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-59210" y="5788959"/>
            <a:ext cx="7396312" cy="106904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90B0CBB-E0A3-4790-A35E-5EE04C30F12B}"/>
              </a:ext>
            </a:extLst>
          </p:cNvPr>
          <p:cNvSpPr txBox="1"/>
          <p:nvPr/>
        </p:nvSpPr>
        <p:spPr>
          <a:xfrm>
            <a:off x="10093349" y="6657945"/>
            <a:ext cx="2098651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GB" sz="700">
                <a:solidFill>
                  <a:srgbClr val="FFFFFF"/>
                </a:solidFill>
                <a:hlinkClick r:id="rId3" tooltip="http://criandocriancas.blogspot.com/2010/10/brinquedos-de-sucata-robo-parte-i.html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GB" sz="700">
                <a:solidFill>
                  <a:srgbClr val="FFFFFF"/>
                </a:solidFill>
              </a:rPr>
              <a:t> by Unknown Author is licensed under </a:t>
            </a:r>
            <a:r>
              <a:rPr lang="en-GB" sz="700">
                <a:solidFill>
                  <a:srgbClr val="FFFFFF"/>
                </a:solidFill>
                <a:hlinkClick r:id="rId4" tooltip="https://creativecommons.org/licenses/by-nd/3.0/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CC BY-ND</a:t>
            </a:r>
            <a:endParaRPr lang="en-GB" sz="700">
              <a:solidFill>
                <a:srgbClr val="FFFFFF"/>
              </a:solidFill>
            </a:endParaRPr>
          </a:p>
        </p:txBody>
      </p:sp>
      <p:pic>
        <p:nvPicPr>
          <p:cNvPr id="12" name="Content Placeholder 4" descr="A can of food&#10;&#10;Description automatically generated with medium confidence">
            <a:extLst>
              <a:ext uri="{FF2B5EF4-FFF2-40B4-BE49-F238E27FC236}">
                <a16:creationId xmlns:a16="http://schemas.microsoft.com/office/drawing/2014/main" xmlns="" id="{70152761-4596-4A59-AA0A-A5F10BFDCE8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=""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7663036" y="3428673"/>
            <a:ext cx="1563434" cy="2501494"/>
          </a:xfrm>
          <a:prstGeom prst="rect">
            <a:avLst/>
          </a:prstGeom>
        </p:spPr>
      </p:pic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xmlns="" id="{B5000933-E6E6-46C0-9493-DF2CB6D6A243}"/>
              </a:ext>
            </a:extLst>
          </p:cNvPr>
          <p:cNvSpPr/>
          <p:nvPr/>
        </p:nvSpPr>
        <p:spPr>
          <a:xfrm>
            <a:off x="8578215" y="1425253"/>
            <a:ext cx="3023644" cy="1276965"/>
          </a:xfrm>
          <a:prstGeom prst="wedgeRectCallout">
            <a:avLst>
              <a:gd name="adj1" fmla="val -51982"/>
              <a:gd name="adj2" fmla="val 1247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Oh this is going to be good. I just know it in my gut…. That is if I have a gut, do I have a gut?</a:t>
            </a:r>
            <a:endParaRPr lang="en-GB" dirty="0"/>
          </a:p>
        </p:txBody>
      </p:sp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xmlns="" id="{5D686C4E-9B81-4C4C-84A0-72ED6E4B942D}"/>
              </a:ext>
            </a:extLst>
          </p:cNvPr>
          <p:cNvSpPr/>
          <p:nvPr/>
        </p:nvSpPr>
        <p:spPr>
          <a:xfrm>
            <a:off x="5049839" y="1425253"/>
            <a:ext cx="3023643" cy="2003419"/>
          </a:xfrm>
          <a:prstGeom prst="wedgeRectCallout">
            <a:avLst>
              <a:gd name="adj1" fmla="val 51444"/>
              <a:gd name="adj2" fmla="val 766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So as I mentioned before, you will all judge each others robots.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The criteria is colour, usefulness, moving parts and emotion.</a:t>
            </a:r>
            <a:endParaRPr lang="en-GB" dirty="0"/>
          </a:p>
        </p:txBody>
      </p:sp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xmlns="" id="{8D00DE71-CB21-4ABE-A959-9455733F9FF4}"/>
              </a:ext>
            </a:extLst>
          </p:cNvPr>
          <p:cNvSpPr/>
          <p:nvPr/>
        </p:nvSpPr>
        <p:spPr>
          <a:xfrm>
            <a:off x="9226471" y="3340269"/>
            <a:ext cx="2730876" cy="2589898"/>
          </a:xfrm>
          <a:prstGeom prst="wedgeRectCallout">
            <a:avLst>
              <a:gd name="adj1" fmla="val -60273"/>
              <a:gd name="adj2" fmla="val -1461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You should all have a page you can write your scores on or if your smart use the chat lobby to type your answers. If using a page you will write down your score and show it to the camera when asked. </a:t>
            </a:r>
            <a:endParaRPr lang="en-GB" dirty="0"/>
          </a:p>
        </p:txBody>
      </p:sp>
      <p:sp>
        <p:nvSpPr>
          <p:cNvPr id="11" name="Speech Bubble: Rectangle 10">
            <a:extLst>
              <a:ext uri="{FF2B5EF4-FFF2-40B4-BE49-F238E27FC236}">
                <a16:creationId xmlns:a16="http://schemas.microsoft.com/office/drawing/2014/main" xmlns="" id="{B10ADE12-13F1-4F09-89CC-02B87B6087BE}"/>
              </a:ext>
            </a:extLst>
          </p:cNvPr>
          <p:cNvSpPr/>
          <p:nvPr/>
        </p:nvSpPr>
        <p:spPr>
          <a:xfrm>
            <a:off x="4332931" y="3657280"/>
            <a:ext cx="3023643" cy="1737360"/>
          </a:xfrm>
          <a:prstGeom prst="wedgeRectCallout">
            <a:avLst>
              <a:gd name="adj1" fmla="val 68985"/>
              <a:gd name="adj2" fmla="val -1539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The score will be between 1 and 5 with 5 being the highest score.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Remember you cannot score your own robot.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998846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xmlns="" id="{D6309531-94CD-4CF6-AACE-80EC085E0F3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A208CCB-5364-4E98-BE7D-DCF60A5A0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6159" y="685800"/>
            <a:ext cx="6238688" cy="138223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Judgement Time </a:t>
            </a:r>
            <a:endParaRPr lang="en-GB" dirty="0"/>
          </a:p>
        </p:txBody>
      </p:sp>
      <p:pic>
        <p:nvPicPr>
          <p:cNvPr id="1026" name="Picture 2" descr="Junkbots – Build Robots from Recycled Materials - YouTube">
            <a:extLst>
              <a:ext uri="{FF2B5EF4-FFF2-40B4-BE49-F238E27FC236}">
                <a16:creationId xmlns:a16="http://schemas.microsoft.com/office/drawing/2014/main" xmlns="" id="{7B4751BD-45E1-40BA-97C6-BC4426A7DC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186" r="29176" b="1"/>
          <a:stretch/>
        </p:blipFill>
        <p:spPr bwMode="auto">
          <a:xfrm>
            <a:off x="20" y="-7444"/>
            <a:ext cx="4966427" cy="6874330"/>
          </a:xfrm>
          <a:custGeom>
            <a:avLst/>
            <a:gdLst/>
            <a:ahLst/>
            <a:cxnLst/>
            <a:rect l="l" t="t" r="r" b="b"/>
            <a:pathLst>
              <a:path w="4966447" h="6874330">
                <a:moveTo>
                  <a:pt x="0" y="0"/>
                </a:moveTo>
                <a:lnTo>
                  <a:pt x="4966447" y="0"/>
                </a:lnTo>
                <a:lnTo>
                  <a:pt x="3355712" y="6874330"/>
                </a:lnTo>
                <a:lnTo>
                  <a:pt x="0" y="687433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667C980-88DE-4337-91A1-F6E8DDFED2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6158" y="2301949"/>
            <a:ext cx="6238687" cy="1833823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Score 1 -5 with 5 being the highest. All scores will be totaled with the biggest score winning.</a:t>
            </a:r>
          </a:p>
          <a:p>
            <a:r>
              <a:rPr lang="en-US" dirty="0"/>
              <a:t>Can’t score your own robot</a:t>
            </a:r>
          </a:p>
          <a:p>
            <a:r>
              <a:rPr lang="en-US" dirty="0"/>
              <a:t>Write clearly who you are scoring and write clearly what your score is for e.g. emotions or usefulness 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xmlns="" id="{F75BF611-D2A5-4454-8C47-95B0BC42284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3627455" y="-19394"/>
            <a:ext cx="806149" cy="6877392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9586609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xmlns="" id="{D6309531-94CD-4CF6-AACE-80EC085E0F3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ACC318E-350D-42D5-B17A-843E76259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6159" y="685800"/>
            <a:ext cx="6238688" cy="1382233"/>
          </a:xfrm>
        </p:spPr>
        <p:txBody>
          <a:bodyPr>
            <a:normAutofit/>
          </a:bodyPr>
          <a:lstStyle/>
          <a:p>
            <a:r>
              <a:rPr lang="en-US" dirty="0"/>
              <a:t>Finished</a:t>
            </a:r>
            <a:endParaRPr lang="en-GB" dirty="0"/>
          </a:p>
        </p:txBody>
      </p:sp>
      <p:pic>
        <p:nvPicPr>
          <p:cNvPr id="2050" name="Picture 2" descr="Measure a Recycled Robot | crayola.co.uk">
            <a:extLst>
              <a:ext uri="{FF2B5EF4-FFF2-40B4-BE49-F238E27FC236}">
                <a16:creationId xmlns:a16="http://schemas.microsoft.com/office/drawing/2014/main" xmlns="" id="{7149E3EA-F250-4BC8-9FFB-35E4638408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217" r="7262" b="1"/>
          <a:stretch/>
        </p:blipFill>
        <p:spPr bwMode="auto">
          <a:xfrm>
            <a:off x="20" y="-7444"/>
            <a:ext cx="4966427" cy="6874330"/>
          </a:xfrm>
          <a:custGeom>
            <a:avLst/>
            <a:gdLst/>
            <a:ahLst/>
            <a:cxnLst/>
            <a:rect l="l" t="t" r="r" b="b"/>
            <a:pathLst>
              <a:path w="4966447" h="6874330">
                <a:moveTo>
                  <a:pt x="0" y="0"/>
                </a:moveTo>
                <a:lnTo>
                  <a:pt x="4966447" y="0"/>
                </a:lnTo>
                <a:lnTo>
                  <a:pt x="3355712" y="6874330"/>
                </a:lnTo>
                <a:lnTo>
                  <a:pt x="0" y="687433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xmlns="" id="{F75BF611-D2A5-4454-8C47-95B0BC42284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3627455" y="-19394"/>
            <a:ext cx="806149" cy="6877392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Content Placeholder 4" descr="A can of food&#10;&#10;Description automatically generated with medium confidence">
            <a:extLst>
              <a:ext uri="{FF2B5EF4-FFF2-40B4-BE49-F238E27FC236}">
                <a16:creationId xmlns:a16="http://schemas.microsoft.com/office/drawing/2014/main" xmlns="" id="{D0A62BC7-650A-4F43-A1E9-CD865AAC87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=""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483786" y="2823005"/>
            <a:ext cx="1563434" cy="2501494"/>
          </a:xfrm>
          <a:prstGeom prst="rect">
            <a:avLst/>
          </a:prstGeom>
        </p:spPr>
      </p:pic>
      <p:sp>
        <p:nvSpPr>
          <p:cNvPr id="4" name="Speech Bubble: Rectangle 3">
            <a:extLst>
              <a:ext uri="{FF2B5EF4-FFF2-40B4-BE49-F238E27FC236}">
                <a16:creationId xmlns:a16="http://schemas.microsoft.com/office/drawing/2014/main" xmlns="" id="{97E55F35-EAA3-406E-BEE5-2C3D923FAA82}"/>
              </a:ext>
            </a:extLst>
          </p:cNvPr>
          <p:cNvSpPr/>
          <p:nvPr/>
        </p:nvSpPr>
        <p:spPr>
          <a:xfrm>
            <a:off x="4613316" y="1930308"/>
            <a:ext cx="2851049" cy="1456005"/>
          </a:xfrm>
          <a:prstGeom prst="wedgeRectCallout">
            <a:avLst>
              <a:gd name="adj1" fmla="val 66686"/>
              <a:gd name="adj2" fmla="val 485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Those were some great robots! I cant believe all the different shapes, sizes and materials used.</a:t>
            </a:r>
            <a:endParaRPr lang="en-GB" dirty="0"/>
          </a:p>
        </p:txBody>
      </p:sp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xmlns="" id="{58B282D8-6A92-44A3-8373-18BC260C624E}"/>
              </a:ext>
            </a:extLst>
          </p:cNvPr>
          <p:cNvSpPr/>
          <p:nvPr/>
        </p:nvSpPr>
        <p:spPr>
          <a:xfrm>
            <a:off x="8841996" y="5172891"/>
            <a:ext cx="2300691" cy="1471190"/>
          </a:xfrm>
          <a:prstGeom prst="wedgeRectCallout">
            <a:avLst>
              <a:gd name="adj1" fmla="val -53242"/>
              <a:gd name="adj2" fmla="val -11660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Well that’s me I am at 1% battery life so I got to go. I hope you had fun and good bye!</a:t>
            </a:r>
            <a:endParaRPr lang="en-GB" dirty="0"/>
          </a:p>
        </p:txBody>
      </p:sp>
      <p:sp>
        <p:nvSpPr>
          <p:cNvPr id="10" name="Speech Bubble: Rectangle 9">
            <a:extLst>
              <a:ext uri="{FF2B5EF4-FFF2-40B4-BE49-F238E27FC236}">
                <a16:creationId xmlns:a16="http://schemas.microsoft.com/office/drawing/2014/main" xmlns="" id="{D89F1272-F032-49B4-B099-B9B39C05F754}"/>
              </a:ext>
            </a:extLst>
          </p:cNvPr>
          <p:cNvSpPr/>
          <p:nvPr/>
        </p:nvSpPr>
        <p:spPr>
          <a:xfrm>
            <a:off x="4453026" y="3683726"/>
            <a:ext cx="2951316" cy="2836507"/>
          </a:xfrm>
          <a:prstGeom prst="wedgeRectCallout">
            <a:avLst>
              <a:gd name="adj1" fmla="val 63167"/>
              <a:gd name="adj2" fmla="val -6244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/>
              <a:t>HEinz</a:t>
            </a:r>
            <a:endParaRPr lang="en-US" dirty="0"/>
          </a:p>
          <a:p>
            <a:r>
              <a:rPr lang="en-US" dirty="0"/>
              <a:t>Baked</a:t>
            </a:r>
          </a:p>
          <a:p>
            <a:r>
              <a:rPr lang="en-US" dirty="0"/>
              <a:t>Beans</a:t>
            </a:r>
          </a:p>
          <a:p>
            <a:endParaRPr lang="en-US" dirty="0"/>
          </a:p>
          <a:p>
            <a:pPr algn="ctr"/>
            <a:r>
              <a:rPr lang="en-US" dirty="0"/>
              <a:t>My creator thought he was being funny I’m, I’m not so sure. I think you little masters came up with much better names for your robots.  </a:t>
            </a:r>
            <a:endParaRPr lang="en-GB" dirty="0"/>
          </a:p>
        </p:txBody>
      </p:sp>
      <p:sp>
        <p:nvSpPr>
          <p:cNvPr id="11" name="Speech Bubble: Rectangle 10">
            <a:extLst>
              <a:ext uri="{FF2B5EF4-FFF2-40B4-BE49-F238E27FC236}">
                <a16:creationId xmlns:a16="http://schemas.microsoft.com/office/drawing/2014/main" xmlns="" id="{8B20564E-A7A8-4FED-AB0A-3F0A47C4092C}"/>
              </a:ext>
            </a:extLst>
          </p:cNvPr>
          <p:cNvSpPr/>
          <p:nvPr/>
        </p:nvSpPr>
        <p:spPr>
          <a:xfrm>
            <a:off x="9126665" y="3004457"/>
            <a:ext cx="2634700" cy="1785511"/>
          </a:xfrm>
          <a:prstGeom prst="wedgeRectCallout">
            <a:avLst>
              <a:gd name="adj1" fmla="val -64797"/>
              <a:gd name="adj2" fmla="val -292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Unfortunately it is time for me to go now and recharge my batteries but before I go did any one work out where my name came from?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469491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0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9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9" grpId="0" build="allAtOnce" animBg="1"/>
      <p:bldP spid="10" grpId="0" animBg="1"/>
      <p:bldP spid="10" grpId="1" animBg="1"/>
      <p:bldP spid="11" grpId="0" build="allAtOnce" animBg="1"/>
    </p:bldLst>
  </p:timing>
</p:sld>
</file>

<file path=ppt/theme/theme1.xml><?xml version="1.0" encoding="utf-8"?>
<a:theme xmlns:a="http://schemas.openxmlformats.org/drawingml/2006/main" name="AngleLinesVTI">
  <a:themeElements>
    <a:clrScheme name="Custom 34">
      <a:dk1>
        <a:sysClr val="windowText" lastClr="000000"/>
      </a:dk1>
      <a:lt1>
        <a:sysClr val="window" lastClr="FFFFFF"/>
      </a:lt1>
      <a:dk2>
        <a:srgbClr val="001E2E"/>
      </a:dk2>
      <a:lt2>
        <a:srgbClr val="F0ECEC"/>
      </a:lt2>
      <a:accent1>
        <a:srgbClr val="155767"/>
      </a:accent1>
      <a:accent2>
        <a:srgbClr val="BA9CA0"/>
      </a:accent2>
      <a:accent3>
        <a:srgbClr val="A57931"/>
      </a:accent3>
      <a:accent4>
        <a:srgbClr val="0E577C"/>
      </a:accent4>
      <a:accent5>
        <a:srgbClr val="CC846E"/>
      </a:accent5>
      <a:accent6>
        <a:srgbClr val="93767A"/>
      </a:accent6>
      <a:hlink>
        <a:srgbClr val="0563C1"/>
      </a:hlink>
      <a:folHlink>
        <a:srgbClr val="954F72"/>
      </a:folHlink>
    </a:clrScheme>
    <a:fontScheme name="Walbaum Light Univers Light">
      <a:majorFont>
        <a:latin typeface="Walbaum Display Light"/>
        <a:ea typeface=""/>
        <a:cs typeface=""/>
      </a:majorFont>
      <a:minorFont>
        <a:latin typeface="Univers Condense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AngleLinesVTI" id="{BC1FC193-C72F-4761-9899-1105EDF6BAE8}" vid="{64612625-F022-44B7-B9FA-9D26DEDBDC2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2B0C7BAEC38A45A10FF86F3F4B0FF4" ma:contentTypeVersion="12" ma:contentTypeDescription="Create a new document." ma:contentTypeScope="" ma:versionID="75ec438b6bff89ab732a6bab361bab0d">
  <xsd:schema xmlns:xsd="http://www.w3.org/2001/XMLSchema" xmlns:xs="http://www.w3.org/2001/XMLSchema" xmlns:p="http://schemas.microsoft.com/office/2006/metadata/properties" xmlns:ns2="4c35eed5-8469-4dd8-b307-176642a2692e" xmlns:ns3="5733d673-620a-46a5-a39b-7ff3fb2b4515" targetNamespace="http://schemas.microsoft.com/office/2006/metadata/properties" ma:root="true" ma:fieldsID="71062a52c8ca3c36f479148ccbedc324" ns2:_="" ns3:_="">
    <xsd:import namespace="4c35eed5-8469-4dd8-b307-176642a2692e"/>
    <xsd:import namespace="5733d673-620a-46a5-a39b-7ff3fb2b451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35eed5-8469-4dd8-b307-176642a2692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33d673-620a-46a5-a39b-7ff3fb2b4515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F1069A9-8E9D-4E3E-AB42-FA04A909292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c35eed5-8469-4dd8-b307-176642a2692e"/>
    <ds:schemaRef ds:uri="5733d673-620a-46a5-a39b-7ff3fb2b451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51F1BAC-2AA6-4330-9461-BF52174011F8}">
  <ds:schemaRefs>
    <ds:schemaRef ds:uri="http://purl.org/dc/elements/1.1/"/>
    <ds:schemaRef ds:uri="http://schemas.microsoft.com/office/2006/metadata/properties"/>
    <ds:schemaRef ds:uri="4c35eed5-8469-4dd8-b307-176642a2692e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5733d673-620a-46a5-a39b-7ff3fb2b4515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1D8E067-986A-4179-A420-EA8F8AD2736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535</Words>
  <Application>Microsoft Office PowerPoint</Application>
  <PresentationFormat>Custom</PresentationFormat>
  <Paragraphs>47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AngleLinesVTI</vt:lpstr>
      <vt:lpstr>Recycled Robots</vt:lpstr>
      <vt:lpstr>Slide 2</vt:lpstr>
      <vt:lpstr>Slide 3</vt:lpstr>
      <vt:lpstr>Slide 4</vt:lpstr>
      <vt:lpstr>Judgement Time</vt:lpstr>
      <vt:lpstr>Judgement Time </vt:lpstr>
      <vt:lpstr>Finished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Recycled Robots</dc:title>
  <dc:creator>MATTHEW ACTIVITIESCRAWFORDSBURN</dc:creator>
  <cp:lastModifiedBy>Leonie</cp:lastModifiedBy>
  <cp:revision>11</cp:revision>
  <dcterms:created xsi:type="dcterms:W3CDTF">2021-01-27T10:31:10Z</dcterms:created>
  <dcterms:modified xsi:type="dcterms:W3CDTF">2021-03-03T16:55:55Z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0x010100562B0C7BAEC38A45A10FF86F3F4B0FF4</vt:lpwstr>
  </property>
</Properties>
</file>