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5"/>
  </p:notesMasterIdLst>
  <p:sldIdLst>
    <p:sldId id="262" r:id="rId2"/>
    <p:sldId id="260" r:id="rId3"/>
    <p:sldId id="273" r:id="rId4"/>
    <p:sldId id="281" r:id="rId5"/>
    <p:sldId id="263" r:id="rId6"/>
    <p:sldId id="264" r:id="rId7"/>
    <p:sldId id="257" r:id="rId8"/>
    <p:sldId id="265" r:id="rId9"/>
    <p:sldId id="266" r:id="rId10"/>
    <p:sldId id="267" r:id="rId11"/>
    <p:sldId id="268" r:id="rId12"/>
    <p:sldId id="270" r:id="rId13"/>
    <p:sldId id="27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70" d="100"/>
          <a:sy n="70" d="100"/>
        </p:scale>
        <p:origin x="-108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8A7D26A-1773-41F0-A1A7-4495D3037E14}" type="datetimeFigureOut">
              <a:rPr lang="en-GB" smtClean="0"/>
              <a:pPr/>
              <a:t>23/03/2021</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CA4D4A-7CEC-4446-BA18-0D2E18701A99}" type="slidenum">
              <a:rPr lang="en-GB" smtClean="0"/>
              <a:pPr/>
              <a:t>‹#›</a:t>
            </a:fld>
            <a:endParaRPr lang="en-GB"/>
          </a:p>
        </p:txBody>
      </p:sp>
    </p:spTree>
    <p:extLst>
      <p:ext uri="{BB962C8B-B14F-4D97-AF65-F5344CB8AC3E}">
        <p14:creationId xmlns:p14="http://schemas.microsoft.com/office/powerpoint/2010/main" xmlns="" val="28043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2</a:t>
            </a:fld>
            <a:endParaRPr lang="en-US"/>
          </a:p>
        </p:txBody>
      </p:sp>
    </p:spTree>
    <p:extLst>
      <p:ext uri="{BB962C8B-B14F-4D97-AF65-F5344CB8AC3E}">
        <p14:creationId xmlns:p14="http://schemas.microsoft.com/office/powerpoint/2010/main" xmlns="" val="96406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11</a:t>
            </a:fld>
            <a:endParaRPr lang="en-US"/>
          </a:p>
        </p:txBody>
      </p:sp>
    </p:spTree>
    <p:extLst>
      <p:ext uri="{BB962C8B-B14F-4D97-AF65-F5344CB8AC3E}">
        <p14:creationId xmlns:p14="http://schemas.microsoft.com/office/powerpoint/2010/main" xmlns="" val="359239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12</a:t>
            </a:fld>
            <a:endParaRPr lang="en-US"/>
          </a:p>
        </p:txBody>
      </p:sp>
    </p:spTree>
    <p:extLst>
      <p:ext uri="{BB962C8B-B14F-4D97-AF65-F5344CB8AC3E}">
        <p14:creationId xmlns:p14="http://schemas.microsoft.com/office/powerpoint/2010/main" xmlns="" val="309041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13</a:t>
            </a:fld>
            <a:endParaRPr lang="en-US"/>
          </a:p>
        </p:txBody>
      </p:sp>
    </p:spTree>
    <p:extLst>
      <p:ext uri="{BB962C8B-B14F-4D97-AF65-F5344CB8AC3E}">
        <p14:creationId xmlns:p14="http://schemas.microsoft.com/office/powerpoint/2010/main" xmlns="" val="269464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3</a:t>
            </a:fld>
            <a:endParaRPr lang="en-US"/>
          </a:p>
        </p:txBody>
      </p:sp>
    </p:spTree>
    <p:extLst>
      <p:ext uri="{BB962C8B-B14F-4D97-AF65-F5344CB8AC3E}">
        <p14:creationId xmlns:p14="http://schemas.microsoft.com/office/powerpoint/2010/main" xmlns="" val="363473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4</a:t>
            </a:fld>
            <a:endParaRPr lang="en-US"/>
          </a:p>
        </p:txBody>
      </p:sp>
    </p:spTree>
    <p:extLst>
      <p:ext uri="{BB962C8B-B14F-4D97-AF65-F5344CB8AC3E}">
        <p14:creationId xmlns:p14="http://schemas.microsoft.com/office/powerpoint/2010/main" xmlns="" val="346810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5</a:t>
            </a:fld>
            <a:endParaRPr lang="en-US"/>
          </a:p>
        </p:txBody>
      </p:sp>
    </p:spTree>
    <p:extLst>
      <p:ext uri="{BB962C8B-B14F-4D97-AF65-F5344CB8AC3E}">
        <p14:creationId xmlns:p14="http://schemas.microsoft.com/office/powerpoint/2010/main" xmlns="" val="81858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6</a:t>
            </a:fld>
            <a:endParaRPr lang="en-US"/>
          </a:p>
        </p:txBody>
      </p:sp>
    </p:spTree>
    <p:extLst>
      <p:ext uri="{BB962C8B-B14F-4D97-AF65-F5344CB8AC3E}">
        <p14:creationId xmlns:p14="http://schemas.microsoft.com/office/powerpoint/2010/main" xmlns="" val="284049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7</a:t>
            </a:fld>
            <a:endParaRPr lang="en-US"/>
          </a:p>
        </p:txBody>
      </p:sp>
    </p:spTree>
    <p:extLst>
      <p:ext uri="{BB962C8B-B14F-4D97-AF65-F5344CB8AC3E}">
        <p14:creationId xmlns:p14="http://schemas.microsoft.com/office/powerpoint/2010/main" xmlns="" val="96406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8</a:t>
            </a:fld>
            <a:endParaRPr lang="en-US"/>
          </a:p>
        </p:txBody>
      </p:sp>
    </p:spTree>
    <p:extLst>
      <p:ext uri="{BB962C8B-B14F-4D97-AF65-F5344CB8AC3E}">
        <p14:creationId xmlns:p14="http://schemas.microsoft.com/office/powerpoint/2010/main" xmlns="" val="224214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9</a:t>
            </a:fld>
            <a:endParaRPr lang="en-US"/>
          </a:p>
        </p:txBody>
      </p:sp>
    </p:spTree>
    <p:extLst>
      <p:ext uri="{BB962C8B-B14F-4D97-AF65-F5344CB8AC3E}">
        <p14:creationId xmlns:p14="http://schemas.microsoft.com/office/powerpoint/2010/main" xmlns="" val="3729684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6DE87-68E6-4355-907A-C683142B4A92}" type="slidenum">
              <a:rPr lang="en-US" smtClean="0"/>
              <a:pPr/>
              <a:t>10</a:t>
            </a:fld>
            <a:endParaRPr lang="en-US"/>
          </a:p>
        </p:txBody>
      </p:sp>
    </p:spTree>
    <p:extLst>
      <p:ext uri="{BB962C8B-B14F-4D97-AF65-F5344CB8AC3E}">
        <p14:creationId xmlns:p14="http://schemas.microsoft.com/office/powerpoint/2010/main" xmlns="" val="1136685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272808291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239505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7089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801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725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2023755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3659094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283362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95703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1250090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33381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426846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102878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792366365"/>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3842890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85AB0F-D269-4C35-A9BC-2D086E87CC0D}" type="datetimeFigureOut">
              <a:rPr lang="en-GB" smtClean="0"/>
              <a:pPr/>
              <a:t>23/03/2021</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82605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85AB0F-D269-4C35-A9BC-2D086E87CC0D}" type="datetimeFigureOut">
              <a:rPr lang="en-GB" smtClean="0"/>
              <a:pPr/>
              <a:t>23/03/2021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2BC6E8A-FB68-40A1-8C83-48B4E417D58B}" type="slidenum">
              <a:rPr lang="en-GB" smtClean="0"/>
              <a:pPr/>
              <a:t>‹#›</a:t>
            </a:fld>
            <a:endParaRPr lang="en-GB"/>
          </a:p>
        </p:txBody>
      </p:sp>
    </p:spTree>
    <p:extLst>
      <p:ext uri="{BB962C8B-B14F-4D97-AF65-F5344CB8AC3E}">
        <p14:creationId xmlns:p14="http://schemas.microsoft.com/office/powerpoint/2010/main" xmlns="" val="11556502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539552" y="404664"/>
            <a:ext cx="8260541" cy="2822804"/>
          </a:xfrm>
          <a:prstGeom prst="rect">
            <a:avLst/>
          </a:prstGeom>
        </p:spPr>
      </p:pic>
      <p:pic>
        <p:nvPicPr>
          <p:cNvPr id="6" name="Picture 5"/>
          <p:cNvPicPr/>
          <p:nvPr/>
        </p:nvPicPr>
        <p:blipFill>
          <a:blip r:embed="rId3" cstate="print">
            <a:extLst>
              <a:ext uri="{28A0092B-C50C-407E-A947-70E740481C1C}">
                <a14:useLocalDpi xmlns:a14="http://schemas.microsoft.com/office/drawing/2010/main" xmlns="" val="0"/>
              </a:ext>
            </a:extLst>
          </a:blip>
          <a:stretch>
            <a:fillRect/>
          </a:stretch>
        </p:blipFill>
        <p:spPr>
          <a:xfrm>
            <a:off x="899592" y="3717032"/>
            <a:ext cx="1543050" cy="1837055"/>
          </a:xfrm>
          <a:prstGeom prst="rect">
            <a:avLst/>
          </a:prstGeom>
        </p:spPr>
      </p:pic>
      <p:sp>
        <p:nvSpPr>
          <p:cNvPr id="7" name="TextBox 6"/>
          <p:cNvSpPr txBox="1"/>
          <p:nvPr/>
        </p:nvSpPr>
        <p:spPr>
          <a:xfrm>
            <a:off x="2843808" y="4005064"/>
            <a:ext cx="5256584" cy="1107996"/>
          </a:xfrm>
          <a:prstGeom prst="rect">
            <a:avLst/>
          </a:prstGeom>
          <a:noFill/>
        </p:spPr>
        <p:txBody>
          <a:bodyPr wrap="square" rtlCol="0">
            <a:spAutoFit/>
          </a:bodyPr>
          <a:lstStyle/>
          <a:p>
            <a:r>
              <a:rPr lang="en-IE" sz="6600" dirty="0" smtClean="0">
                <a:latin typeface="Stencil" panose="040409050D0802020404" pitchFamily="82" charset="0"/>
              </a:rPr>
              <a:t>Camp 2019</a:t>
            </a:r>
            <a:endParaRPr lang="en-GB" sz="6600" dirty="0">
              <a:latin typeface="Stencil" panose="040409050D0802020404" pitchFamily="82" charset="0"/>
            </a:endParaRPr>
          </a:p>
        </p:txBody>
      </p:sp>
    </p:spTree>
    <p:extLst>
      <p:ext uri="{BB962C8B-B14F-4D97-AF65-F5344CB8AC3E}">
        <p14:creationId xmlns:p14="http://schemas.microsoft.com/office/powerpoint/2010/main" xmlns="" val="159215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DAY 2	</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789237416"/>
              </p:ext>
            </p:extLst>
          </p:nvPr>
        </p:nvGraphicFramePr>
        <p:xfrm>
          <a:off x="228600" y="457201"/>
          <a:ext cx="8534400" cy="5935709"/>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15</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08:00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baseline="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endParaRPr lang="en-US" sz="900" b="1" kern="1200" baseline="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baseline="0" dirty="0" smtClean="0">
                          <a:solidFill>
                            <a:schemeClr val="dk1"/>
                          </a:solidFill>
                          <a:effectLst/>
                          <a:latin typeface="+mn-lt"/>
                          <a:ea typeface="Times New Roman"/>
                          <a:cs typeface="Times New Roman"/>
                        </a:rPr>
                        <a:t>BREAKFAST</a:t>
                      </a:r>
                      <a:endParaRPr lang="en-US" sz="900" b="1" kern="1200" dirty="0" smtClean="0">
                        <a:solidFill>
                          <a:schemeClr val="dk1"/>
                        </a:solidFill>
                        <a:effectLst/>
                        <a:latin typeface="+mn-lt"/>
                        <a:ea typeface="Times New Roman"/>
                        <a:cs typeface="Times New Roman"/>
                      </a:endParaRP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Dining Team</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09:00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
                      </a:r>
                      <a:br>
                        <a:rPr lang="en-US" sz="900" b="1" strike="noStrike" kern="1200" baseline="0" dirty="0" smtClean="0">
                          <a:solidFill>
                            <a:schemeClr val="dk1"/>
                          </a:solidFill>
                          <a:effectLst/>
                          <a:latin typeface="+mn-lt"/>
                          <a:ea typeface="+mn-ea"/>
                          <a:cs typeface="+mn-cs"/>
                        </a:rPr>
                      </a:br>
                      <a:r>
                        <a:rPr lang="en-US" sz="900" b="1" strike="noStrike" kern="1200" baseline="0" dirty="0" smtClean="0">
                          <a:solidFill>
                            <a:schemeClr val="dk1"/>
                          </a:solidFill>
                          <a:effectLst/>
                          <a:latin typeface="+mn-lt"/>
                          <a:ea typeface="+mn-ea"/>
                          <a:cs typeface="+mn-cs"/>
                        </a:rPr>
                        <a:t>Clean up – get ready for days activities – </a:t>
                      </a: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HAVE AN ACTIVITY READY</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Daragh Lennon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lvl="0"/>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10:00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START OF THE ACTIVITIES</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10:30</a:t>
                      </a:r>
                      <a:endParaRPr lang="en-US" sz="1000" b="1" i="0" u="none" strike="noStrike" dirty="0">
                        <a:solidFill>
                          <a:schemeClr val="tx1"/>
                        </a:solidFill>
                        <a:effectLst/>
                        <a:latin typeface="Calibri"/>
                      </a:endParaRPr>
                    </a:p>
                  </a:txBody>
                  <a:tcPr marR="9525" marT="9525" marB="0">
                    <a:solidFill>
                      <a:schemeClr val="bg1">
                        <a:lumMod val="85000"/>
                      </a:schemeClr>
                    </a:solidFill>
                  </a:tcPr>
                </a:tc>
                <a:tc gridSpan="4">
                  <a:txBody>
                    <a:bodyPr/>
                    <a:lstStyle/>
                    <a:p>
                      <a:pPr marL="0" marR="0" indent="0" algn="ctr">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ctr">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ctr">
                        <a:spcBef>
                          <a:spcPts val="0"/>
                        </a:spcBef>
                        <a:spcAft>
                          <a:spcPts val="0"/>
                        </a:spcAft>
                        <a:buNone/>
                      </a:pPr>
                      <a:r>
                        <a:rPr lang="en-US" sz="1400" b="1" strike="noStrike" kern="1200" baseline="0" dirty="0" smtClean="0">
                          <a:solidFill>
                            <a:schemeClr val="dk1"/>
                          </a:solidFill>
                          <a:effectLst/>
                          <a:latin typeface="+mn-lt"/>
                          <a:ea typeface="+mn-ea"/>
                          <a:cs typeface="+mn-cs"/>
                        </a:rPr>
                        <a:t>LILIPUT ACTIVITIES</a:t>
                      </a:r>
                    </a:p>
                  </a:txBody>
                  <a:tcPr marR="68580" marT="0" marB="0">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4"/>
                  </a:ext>
                </a:extLst>
              </a:tr>
              <a:tr h="2252790">
                <a:tc gridSpan="5">
                  <a:txBody>
                    <a:bodyPr/>
                    <a:lstStyle/>
                    <a:p>
                      <a:pPr marL="171450" indent="-171450" algn="l" fontAlgn="b">
                        <a:buFontTx/>
                        <a:buChar char="-"/>
                      </a:pPr>
                      <a:r>
                        <a:rPr lang="en-US" sz="1000" b="1" i="0" u="none" strike="noStrike" baseline="0" dirty="0" smtClean="0">
                          <a:solidFill>
                            <a:schemeClr val="tx1"/>
                          </a:solidFill>
                          <a:effectLst/>
                          <a:latin typeface="Calibri"/>
                        </a:rPr>
                        <a:t>Rock climbing</a:t>
                      </a:r>
                    </a:p>
                    <a:p>
                      <a:pPr marL="171450" indent="-171450" algn="l" fontAlgn="b">
                        <a:buFontTx/>
                        <a:buChar char="-"/>
                      </a:pPr>
                      <a:r>
                        <a:rPr lang="en-US" sz="1000" b="1" i="0" u="none" strike="noStrike" baseline="0" dirty="0" smtClean="0">
                          <a:solidFill>
                            <a:schemeClr val="tx1"/>
                          </a:solidFill>
                          <a:effectLst/>
                          <a:latin typeface="Calibri"/>
                        </a:rPr>
                        <a:t>Kayaking</a:t>
                      </a:r>
                    </a:p>
                    <a:p>
                      <a:pPr marL="171450" indent="-171450" algn="l" fontAlgn="b">
                        <a:buFontTx/>
                        <a:buChar char="-"/>
                      </a:pPr>
                      <a:r>
                        <a:rPr lang="en-US" sz="1000" b="1" i="0" u="none" strike="noStrike" baseline="0" dirty="0" smtClean="0">
                          <a:solidFill>
                            <a:schemeClr val="tx1"/>
                          </a:solidFill>
                          <a:effectLst/>
                          <a:latin typeface="Calibri"/>
                        </a:rPr>
                        <a:t>Crate Stacking</a:t>
                      </a:r>
                    </a:p>
                    <a:p>
                      <a:pPr marL="171450" indent="-171450" algn="l" fontAlgn="b">
                        <a:buFontTx/>
                        <a:buChar char="-"/>
                      </a:pPr>
                      <a:r>
                        <a:rPr lang="en-US" sz="1000" b="1" i="0" u="none" strike="noStrike" baseline="0" dirty="0" smtClean="0">
                          <a:solidFill>
                            <a:schemeClr val="tx1"/>
                          </a:solidFill>
                          <a:effectLst/>
                          <a:latin typeface="Calibri"/>
                        </a:rPr>
                        <a:t>Archery</a:t>
                      </a:r>
                    </a:p>
                    <a:p>
                      <a:pPr marL="171450" indent="-171450" algn="l" fontAlgn="b">
                        <a:buFontTx/>
                        <a:buChar char="-"/>
                      </a:pPr>
                      <a:r>
                        <a:rPr lang="en-US" sz="1000" b="1" i="0" u="none" strike="noStrike" baseline="0" dirty="0" smtClean="0">
                          <a:solidFill>
                            <a:schemeClr val="tx1"/>
                          </a:solidFill>
                          <a:effectLst/>
                          <a:latin typeface="Calibri"/>
                        </a:rPr>
                        <a:t>Laser Tag</a:t>
                      </a:r>
                    </a:p>
                    <a:p>
                      <a:pPr marL="171450" indent="-171450" algn="l" fontAlgn="b">
                        <a:buFontTx/>
                        <a:buChar char="-"/>
                      </a:pPr>
                      <a:r>
                        <a:rPr lang="en-US" sz="1000" b="1" i="0" u="none" strike="noStrike" baseline="0" dirty="0" err="1" smtClean="0">
                          <a:solidFill>
                            <a:schemeClr val="tx1"/>
                          </a:solidFill>
                          <a:effectLst/>
                          <a:latin typeface="Calibri"/>
                        </a:rPr>
                        <a:t>AeroBall</a:t>
                      </a:r>
                      <a:endParaRPr lang="en-US" sz="1000" b="1" i="0" u="none" strike="noStrike" baseline="0" dirty="0" smtClean="0">
                        <a:solidFill>
                          <a:schemeClr val="tx1"/>
                        </a:solidFill>
                        <a:effectLst/>
                        <a:latin typeface="Calibri"/>
                      </a:endParaRPr>
                    </a:p>
                    <a:p>
                      <a:pPr marL="171450" indent="-171450" algn="l" fontAlgn="b">
                        <a:buFontTx/>
                        <a:buChar char="-"/>
                      </a:pPr>
                      <a:endParaRPr lang="en-US" sz="1000" b="1" i="0" u="none" strike="noStrike" baseline="0" dirty="0" smtClean="0">
                        <a:solidFill>
                          <a:schemeClr val="tx1"/>
                        </a:solidFill>
                        <a:effectLst/>
                        <a:latin typeface="Calibri"/>
                      </a:endParaRPr>
                    </a:p>
                    <a:p>
                      <a:pPr marL="171450" indent="-171450" algn="l" fontAlgn="b">
                        <a:buFontTx/>
                        <a:buChar char="-"/>
                      </a:pPr>
                      <a:r>
                        <a:rPr lang="en-US" sz="1000" b="1" i="0" u="none" strike="noStrike" baseline="0" dirty="0" smtClean="0">
                          <a:solidFill>
                            <a:schemeClr val="tx1"/>
                          </a:solidFill>
                          <a:effectLst/>
                          <a:latin typeface="Calibri"/>
                        </a:rPr>
                        <a:t>REVIEW WHEN WE GO DOWN </a:t>
                      </a:r>
                      <a:r>
                        <a:rPr lang="en-US" sz="1000" b="1" i="0" u="none" strike="noStrike" baseline="0" dirty="0" smtClean="0">
                          <a:solidFill>
                            <a:schemeClr val="tx1"/>
                          </a:solidFill>
                          <a:effectLst/>
                          <a:latin typeface="Calibri"/>
                          <a:sym typeface="Wingdings" panose="05000000000000000000" pitchFamily="2" charset="2"/>
                        </a:rPr>
                        <a:t> Will need to be added into the price</a:t>
                      </a:r>
                      <a:endParaRPr lang="en-US" sz="1000" b="1" i="0" u="none" strike="noStrike" dirty="0">
                        <a:solidFill>
                          <a:schemeClr val="tx1"/>
                        </a:solidFill>
                        <a:effectLst/>
                        <a:latin typeface="Calibri"/>
                      </a:endParaRPr>
                    </a:p>
                  </a:txBody>
                  <a:tcPr marR="9525" marT="9525" marB="0">
                    <a:solidFill>
                      <a:schemeClr val="bg1">
                        <a:lumMod val="85000"/>
                      </a:schemeClr>
                    </a:solidFill>
                  </a:tcPr>
                </a:tc>
                <a:tc hMerge="1">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630331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DAY 2	</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63017174"/>
              </p:ext>
            </p:extLst>
          </p:nvPr>
        </p:nvGraphicFramePr>
        <p:xfrm>
          <a:off x="228600" y="457201"/>
          <a:ext cx="8534400" cy="5564087"/>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15</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11:00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SNACK</a:t>
                      </a:r>
                      <a:r>
                        <a:rPr lang="en-US" sz="900" b="1" kern="1200" baseline="0" dirty="0" smtClean="0">
                          <a:solidFill>
                            <a:schemeClr val="dk1"/>
                          </a:solidFill>
                          <a:effectLst/>
                          <a:latin typeface="+mn-lt"/>
                          <a:ea typeface="Times New Roman"/>
                          <a:cs typeface="Times New Roman"/>
                        </a:rPr>
                        <a:t> RUN + Continue activities</a:t>
                      </a:r>
                      <a:endParaRPr lang="en-US" sz="900" b="1" kern="1200" dirty="0" smtClean="0">
                        <a:solidFill>
                          <a:schemeClr val="dk1"/>
                        </a:solidFill>
                        <a:effectLst/>
                        <a:latin typeface="+mn-lt"/>
                        <a:ea typeface="Times New Roman"/>
                        <a:cs typeface="Times New Roman"/>
                      </a:endParaRP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Dining Team</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13:00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LUNCH – HOTDOGS + PASTA</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Dining Team</a:t>
                      </a:r>
                    </a:p>
                  </a:txBody>
                  <a:tcPr marT="0">
                    <a:solidFill>
                      <a:schemeClr val="bg1">
                        <a:lumMod val="85000"/>
                      </a:schemeClr>
                    </a:solidFill>
                  </a:tcPr>
                </a:tc>
                <a:tc>
                  <a:txBody>
                    <a:bodyPr/>
                    <a:lstStyle/>
                    <a:p>
                      <a:pPr lvl="0"/>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421125785"/>
                  </a:ext>
                </a:extLst>
              </a:tr>
              <a:tr h="793436">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14:00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
                      </a:r>
                      <a:br>
                        <a:rPr lang="en-US" sz="900" b="1" strike="noStrike" kern="1200" baseline="0" dirty="0" smtClean="0">
                          <a:solidFill>
                            <a:schemeClr val="dk1"/>
                          </a:solidFill>
                          <a:effectLst/>
                          <a:latin typeface="+mn-lt"/>
                          <a:ea typeface="+mn-ea"/>
                          <a:cs typeface="+mn-cs"/>
                        </a:rPr>
                      </a:br>
                      <a:r>
                        <a:rPr lang="en-US" sz="900" b="1" strike="noStrike" kern="1200" baseline="0" dirty="0" smtClean="0">
                          <a:solidFill>
                            <a:schemeClr val="dk1"/>
                          </a:solidFill>
                          <a:effectLst/>
                          <a:latin typeface="+mn-lt"/>
                          <a:ea typeface="+mn-ea"/>
                          <a:cs typeface="+mn-cs"/>
                        </a:rPr>
                        <a:t>Continue the </a:t>
                      </a:r>
                      <a:r>
                        <a:rPr lang="en-US" sz="900" b="1" strike="noStrike" kern="1200" baseline="0" dirty="0" err="1" smtClean="0">
                          <a:solidFill>
                            <a:schemeClr val="dk1"/>
                          </a:solidFill>
                          <a:effectLst/>
                          <a:latin typeface="+mn-lt"/>
                          <a:ea typeface="+mn-ea"/>
                          <a:cs typeface="+mn-cs"/>
                        </a:rPr>
                        <a:t>Liliput</a:t>
                      </a:r>
                      <a:r>
                        <a:rPr lang="en-US" sz="900" b="1" strike="noStrike" kern="1200" baseline="0" dirty="0" smtClean="0">
                          <a:solidFill>
                            <a:schemeClr val="dk1"/>
                          </a:solidFill>
                          <a:effectLst/>
                          <a:latin typeface="+mn-lt"/>
                          <a:ea typeface="+mn-ea"/>
                          <a:cs typeface="+mn-cs"/>
                        </a:rPr>
                        <a:t> Activities</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lvl="0"/>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15:00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APPLE/FRUIT RUN/BAR </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r>
                        <a:rPr lang="en-US" sz="1000" b="1" i="0" u="none" strike="noStrike" dirty="0" smtClean="0">
                          <a:solidFill>
                            <a:schemeClr val="tx1"/>
                          </a:solidFill>
                          <a:effectLst/>
                          <a:latin typeface="Calibri"/>
                        </a:rPr>
                        <a:t>16:00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Downtime for the kids</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4030737372"/>
                  </a:ext>
                </a:extLst>
              </a:tr>
              <a:tr h="750930">
                <a:tc>
                  <a:txBody>
                    <a:bodyPr/>
                    <a:lstStyle/>
                    <a:p>
                      <a:pPr algn="ctr" fontAlgn="b"/>
                      <a:r>
                        <a:rPr lang="en-US" sz="1000" b="1" i="0" u="none" strike="noStrike" dirty="0" smtClean="0">
                          <a:solidFill>
                            <a:schemeClr val="tx1"/>
                          </a:solidFill>
                          <a:effectLst/>
                          <a:latin typeface="Calibri"/>
                        </a:rPr>
                        <a:t>17:00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DINNER – </a:t>
                      </a:r>
                      <a:r>
                        <a:rPr lang="en-US" sz="900" b="1" strike="noStrike" kern="1200" baseline="0" dirty="0" err="1" smtClean="0">
                          <a:solidFill>
                            <a:schemeClr val="dk1"/>
                          </a:solidFill>
                          <a:effectLst/>
                          <a:latin typeface="+mn-lt"/>
                          <a:ea typeface="+mn-ea"/>
                          <a:cs typeface="+mn-cs"/>
                        </a:rPr>
                        <a:t>Spag</a:t>
                      </a:r>
                      <a:r>
                        <a:rPr lang="en-US" sz="900" b="1" strike="noStrike" kern="1200" baseline="0" dirty="0" smtClean="0">
                          <a:solidFill>
                            <a:schemeClr val="dk1"/>
                          </a:solidFill>
                          <a:effectLst/>
                          <a:latin typeface="+mn-lt"/>
                          <a:ea typeface="+mn-ea"/>
                          <a:cs typeface="+mn-cs"/>
                        </a:rPr>
                        <a:t> </a:t>
                      </a:r>
                      <a:r>
                        <a:rPr lang="en-US" sz="900" b="1" strike="noStrike" kern="1200" baseline="0" dirty="0" err="1" smtClean="0">
                          <a:solidFill>
                            <a:schemeClr val="dk1"/>
                          </a:solidFill>
                          <a:effectLst/>
                          <a:latin typeface="+mn-lt"/>
                          <a:ea typeface="+mn-ea"/>
                          <a:cs typeface="+mn-cs"/>
                        </a:rPr>
                        <a:t>Bol</a:t>
                      </a: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Dining Team</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396097852"/>
                  </a:ext>
                </a:extLst>
              </a:tr>
              <a:tr h="336802">
                <a:tc>
                  <a:txBody>
                    <a:bodyPr/>
                    <a:lstStyle/>
                    <a:p>
                      <a:pPr algn="ctr" fontAlgn="b"/>
                      <a:r>
                        <a:rPr lang="en-US" sz="1000" b="1" i="0" u="none" strike="noStrike" dirty="0" smtClean="0">
                          <a:solidFill>
                            <a:schemeClr val="tx1"/>
                          </a:solidFill>
                          <a:effectLst/>
                          <a:latin typeface="Calibri"/>
                        </a:rPr>
                        <a:t>19:00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TUCK SHOP </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2171085040"/>
                  </a:ext>
                </a:extLst>
              </a:tr>
            </a:tbl>
          </a:graphicData>
        </a:graphic>
      </p:graphicFrame>
    </p:spTree>
    <p:extLst>
      <p:ext uri="{BB962C8B-B14F-4D97-AF65-F5344CB8AC3E}">
        <p14:creationId xmlns:p14="http://schemas.microsoft.com/office/powerpoint/2010/main" xmlns="" val="688749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DAY 2	</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12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130383594"/>
              </p:ext>
            </p:extLst>
          </p:nvPr>
        </p:nvGraphicFramePr>
        <p:xfrm>
          <a:off x="228600" y="457201"/>
          <a:ext cx="8534400" cy="5268901"/>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20:00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GAME</a:t>
                      </a: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Daragh Lennon</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4192491733"/>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Calibri"/>
                        </a:rPr>
                        <a:t>21:00</a:t>
                      </a:r>
                      <a:endParaRPr lang="en-US" sz="1000" b="1" i="0" u="none" strike="noStrike" dirty="0" smtClean="0">
                        <a:solidFill>
                          <a:schemeClr val="tx1"/>
                        </a:solidFill>
                        <a:effectLst/>
                        <a:latin typeface="+mn-lt"/>
                      </a:endParaRP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CAMP FIRE</a:t>
                      </a: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Songs</a:t>
                      </a: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X-FACTOR</a:t>
                      </a: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CAMP FIRE TEAM</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23:00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WIND – THEM DOWN</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lvl="0"/>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r>
                        <a:rPr lang="en-US" sz="1000" b="1" i="0" u="none" strike="noStrike" dirty="0" smtClean="0">
                          <a:solidFill>
                            <a:schemeClr val="tx1"/>
                          </a:solidFill>
                          <a:effectLst/>
                          <a:latin typeface="Calibri"/>
                        </a:rPr>
                        <a:t>Some point</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TEETH &amp; BED</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2171085040"/>
                  </a:ext>
                </a:extLst>
              </a:tr>
              <a:tr h="750930">
                <a:tc>
                  <a:txBody>
                    <a:bodyPr/>
                    <a:lstStyle/>
                    <a:p>
                      <a:pPr algn="ctr" fontAlgn="b"/>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3137354131"/>
                  </a:ext>
                </a:extLst>
              </a:tr>
            </a:tbl>
          </a:graphicData>
        </a:graphic>
      </p:graphicFrame>
    </p:spTree>
    <p:extLst>
      <p:ext uri="{BB962C8B-B14F-4D97-AF65-F5344CB8AC3E}">
        <p14:creationId xmlns:p14="http://schemas.microsoft.com/office/powerpoint/2010/main" xmlns="" val="344156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DAY 3	</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13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502585564"/>
              </p:ext>
            </p:extLst>
          </p:nvPr>
        </p:nvGraphicFramePr>
        <p:xfrm>
          <a:off x="228600" y="457201"/>
          <a:ext cx="8534400" cy="5935709"/>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16</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07:00</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RISE &amp;</a:t>
                      </a:r>
                      <a:r>
                        <a:rPr lang="en-US" sz="900" b="1" kern="1200" baseline="0" dirty="0" smtClean="0">
                          <a:solidFill>
                            <a:schemeClr val="dk1"/>
                          </a:solidFill>
                          <a:effectLst/>
                          <a:latin typeface="+mn-lt"/>
                          <a:ea typeface="Times New Roman"/>
                          <a:cs typeface="Times New Roman"/>
                        </a:rPr>
                        <a:t> SHINE</a:t>
                      </a:r>
                      <a:endParaRPr lang="en-US" sz="900" b="1" kern="1200" dirty="0" smtClean="0">
                        <a:solidFill>
                          <a:schemeClr val="dk1"/>
                        </a:solidFill>
                        <a:effectLst/>
                        <a:latin typeface="+mn-lt"/>
                        <a:ea typeface="Times New Roman"/>
                        <a:cs typeface="Times New Roman"/>
                      </a:endParaRP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 </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08:00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COOKING: Each tent to cook their own breakfast </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TENT LEADERS</a:t>
                      </a:r>
                    </a:p>
                  </a:txBody>
                  <a:tcPr marT="0">
                    <a:solidFill>
                      <a:schemeClr val="bg1">
                        <a:lumMod val="85000"/>
                      </a:schemeClr>
                    </a:solidFill>
                  </a:tcPr>
                </a:tc>
                <a:tc>
                  <a:txBody>
                    <a:bodyPr/>
                    <a:lstStyle/>
                    <a:p>
                      <a:pPr lvl="0"/>
                      <a:r>
                        <a:rPr lang="en-US" sz="800" b="0" i="0" u="none" strike="noStrike" baseline="0" dirty="0" smtClean="0">
                          <a:solidFill>
                            <a:schemeClr val="tx1"/>
                          </a:solidFill>
                          <a:effectLst/>
                          <a:latin typeface="+mn-lt"/>
                        </a:rPr>
                        <a:t>Gas BBQs + Gas </a:t>
                      </a:r>
                      <a:r>
                        <a:rPr lang="en-US" sz="800" b="0" i="0" u="none" strike="noStrike" baseline="0" dirty="0" err="1" smtClean="0">
                          <a:solidFill>
                            <a:schemeClr val="tx1"/>
                          </a:solidFill>
                          <a:effectLst/>
                          <a:latin typeface="+mn-lt"/>
                        </a:rPr>
                        <a:t>Cannisters</a:t>
                      </a:r>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r>
                        <a:rPr lang="en-US" sz="1000" b="1" i="0" u="none" strike="noStrike" dirty="0" smtClean="0">
                          <a:solidFill>
                            <a:schemeClr val="tx1"/>
                          </a:solidFill>
                          <a:effectLst/>
                          <a:latin typeface="Calibri"/>
                        </a:rPr>
                        <a:t>09:00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BACKWOODS Activity</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Daragh Lennon</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Leaders)</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Axes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Build</a:t>
                      </a:r>
                      <a:r>
                        <a:rPr lang="en-US" sz="900" b="0" strike="noStrike" baseline="0" dirty="0" smtClean="0">
                          <a:solidFill>
                            <a:schemeClr val="tx1"/>
                          </a:solidFill>
                        </a:rPr>
                        <a:t> a shelter</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rPr>
                        <a:t>Starting fires (Flint)</a:t>
                      </a: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r>
                        <a:rPr lang="en-US" sz="1000" b="1" i="0" u="none" strike="noStrike" dirty="0" smtClean="0">
                          <a:solidFill>
                            <a:schemeClr val="tx1"/>
                          </a:solidFill>
                          <a:effectLst/>
                          <a:latin typeface="Calibri"/>
                        </a:rPr>
                        <a:t>10:00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Start striking camp</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Site Coordinator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QM</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Master</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Leaders</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4030737372"/>
                  </a:ext>
                </a:extLst>
              </a:tr>
              <a:tr h="750930">
                <a:tc>
                  <a:txBody>
                    <a:bodyPr/>
                    <a:lstStyle/>
                    <a:p>
                      <a:pPr algn="ctr" fontAlgn="b"/>
                      <a:r>
                        <a:rPr lang="en-US" sz="1000" b="1" i="0" u="none" strike="noStrike" dirty="0" smtClean="0">
                          <a:solidFill>
                            <a:schemeClr val="tx1"/>
                          </a:solidFill>
                          <a:effectLst/>
                          <a:latin typeface="Calibri"/>
                        </a:rPr>
                        <a:t>11:30</a:t>
                      </a:r>
                      <a:r>
                        <a:rPr lang="en-US" sz="1000" b="1" i="0" u="none" strike="noStrike" baseline="0" dirty="0" smtClean="0">
                          <a:solidFill>
                            <a:schemeClr val="tx1"/>
                          </a:solidFill>
                          <a:effectLst/>
                          <a:latin typeface="Calibri"/>
                        </a:rPr>
                        <a:t> – 12:00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Closing ceremony + SNACK</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CAMP CHIEF</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396097852"/>
                  </a:ext>
                </a:extLst>
              </a:tr>
              <a:tr h="750930">
                <a:tc>
                  <a:txBody>
                    <a:bodyPr/>
                    <a:lstStyle/>
                    <a:p>
                      <a:pPr algn="ctr" fontAlgn="b"/>
                      <a:r>
                        <a:rPr lang="en-US" sz="1000" b="1" i="0" u="none" strike="noStrike" dirty="0" smtClean="0">
                          <a:solidFill>
                            <a:schemeClr val="tx1"/>
                          </a:solidFill>
                          <a:effectLst/>
                          <a:latin typeface="Calibri"/>
                        </a:rPr>
                        <a:t>12:15-12:30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Coaches leave the site</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2171085040"/>
                  </a:ext>
                </a:extLst>
              </a:tr>
              <a:tr h="750930">
                <a:tc>
                  <a:txBody>
                    <a:bodyPr/>
                    <a:lstStyle/>
                    <a:p>
                      <a:pPr algn="ctr" fontAlgn="b"/>
                      <a:r>
                        <a:rPr lang="en-US" sz="1000" b="1" i="0" u="none" strike="noStrike" dirty="0" smtClean="0">
                          <a:solidFill>
                            <a:schemeClr val="tx1"/>
                          </a:solidFill>
                          <a:effectLst/>
                          <a:latin typeface="Calibri"/>
                        </a:rPr>
                        <a:t>14:00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Equipment back in den</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QM</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Master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All tents to be hung in the den for drying</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All Equipment</a:t>
                      </a:r>
                      <a:r>
                        <a:rPr lang="en-US" sz="900" b="0" strike="noStrike" baseline="0" dirty="0" smtClean="0">
                          <a:solidFill>
                            <a:schemeClr val="tx1"/>
                          </a:solidFill>
                        </a:rPr>
                        <a:t> back in the cage</a:t>
                      </a: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3137354131"/>
                  </a:ext>
                </a:extLst>
              </a:tr>
            </a:tbl>
          </a:graphicData>
        </a:graphic>
      </p:graphicFrame>
    </p:spTree>
    <p:extLst>
      <p:ext uri="{BB962C8B-B14F-4D97-AF65-F5344CB8AC3E}">
        <p14:creationId xmlns:p14="http://schemas.microsoft.com/office/powerpoint/2010/main" xmlns="" val="1929919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CAMP PLANNING SESSIONS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142822484"/>
              </p:ext>
            </p:extLst>
          </p:nvPr>
        </p:nvGraphicFramePr>
        <p:xfrm>
          <a:off x="228600" y="457201"/>
          <a:ext cx="8534400" cy="617588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537082">
                <a:tc>
                  <a:txBody>
                    <a:bodyPr/>
                    <a:lstStyle/>
                    <a:p>
                      <a:pPr algn="ctr"/>
                      <a:r>
                        <a:rPr lang="en-US" sz="2000" b="0" dirty="0" smtClean="0"/>
                        <a:t>ROLES FOR THE WEEKEND</a:t>
                      </a:r>
                      <a:endParaRPr lang="en-US" sz="2000" b="0" dirty="0"/>
                    </a:p>
                  </a:txBody>
                  <a:tcPr/>
                </a:tc>
                <a:extLst>
                  <a:ext uri="{0D108BD9-81ED-4DB2-BD59-A6C34878D82A}">
                    <a16:rowId xmlns:a16="http://schemas.microsoft.com/office/drawing/2014/main" xmlns="" val="10000"/>
                  </a:ext>
                </a:extLst>
              </a:tr>
              <a:tr h="56030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CAMP CHIEF – Simon Corvin</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DEPUTY CAMP CHIEF – Ronan Tobin</a:t>
                      </a: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QUARTER MASTER – Paul Delaney</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Overall owner of Camp equipment List</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Coordinating with Tent Master </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Coordinating packing up cage and arranging transport from DEN (ensure cage is booked – need a car with a tow bar)</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Coordinating striking camp Equipment and arranging transport to DEN</a:t>
                      </a:r>
                    </a:p>
                    <a:p>
                      <a:pPr marL="457200" marR="0" lvl="1"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TENT MASTER – </a:t>
                      </a:r>
                      <a:r>
                        <a:rPr lang="en-US" sz="1000" b="1" i="0" u="none" strike="noStrike" baseline="0" dirty="0" err="1" smtClean="0">
                          <a:solidFill>
                            <a:schemeClr val="tx1"/>
                          </a:solidFill>
                          <a:effectLst/>
                          <a:latin typeface="Calibri"/>
                        </a:rPr>
                        <a:t>Aran</a:t>
                      </a:r>
                      <a:r>
                        <a:rPr lang="en-US" sz="1000" b="1" i="0" u="none" strike="noStrike" baseline="0" dirty="0" smtClean="0">
                          <a:solidFill>
                            <a:schemeClr val="tx1"/>
                          </a:solidFill>
                          <a:effectLst/>
                          <a:latin typeface="Calibri"/>
                        </a:rPr>
                        <a:t> </a:t>
                      </a:r>
                      <a:r>
                        <a:rPr lang="en-US" sz="1000" b="1" i="0" u="none" strike="noStrike" baseline="0" dirty="0" err="1" smtClean="0">
                          <a:solidFill>
                            <a:schemeClr val="tx1"/>
                          </a:solidFill>
                          <a:effectLst/>
                          <a:latin typeface="Calibri"/>
                        </a:rPr>
                        <a:t>Gibney</a:t>
                      </a:r>
                      <a:r>
                        <a:rPr lang="en-US" sz="1000" b="1" i="0" u="none" strike="noStrike" baseline="0" dirty="0" smtClean="0">
                          <a:solidFill>
                            <a:schemeClr val="tx1"/>
                          </a:solidFill>
                          <a:effectLst/>
                          <a:latin typeface="Calibri"/>
                        </a:rPr>
                        <a:t> &amp; Gavin</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Ensuring sufficient tents are available for the camp</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Ensuring tents are checked prior to departure </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Ensuring tents are checked during camp – prize for tidiest tent</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Coordinating with Site Coordinator to ensure layout of site matches numbers of tents</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Coordinating putting up the tents/taking down the tents</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After striking camp – ensuring all tents are aired, checked for completeness and repacked and stored appropriately in Den</a:t>
                      </a: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endParaRPr>
                    </a:p>
                    <a:p>
                      <a:pPr marL="171450" marR="0" lvl="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mn-lt"/>
                        </a:rPr>
                        <a:t>SITE COORDINATOR – Johnnie\Simon</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Layout of the site </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Layout of the tents</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Ownership of putting Beavers in tents – names not to be changed on the day!!</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US" sz="1000" b="1" i="0" u="none" strike="noStrike" baseline="0" dirty="0" smtClean="0">
                          <a:solidFill>
                            <a:schemeClr val="tx1"/>
                          </a:solidFill>
                          <a:effectLst/>
                          <a:latin typeface="Calibri"/>
                        </a:rPr>
                        <a:t>Ownership of putting leaders with each tent – STAY WITH THE TENT GROUP FOR ALL ACTIVITIES</a:t>
                      </a:r>
                    </a:p>
                    <a:p>
                      <a:pPr marL="457200" marR="0" lvl="1"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CAMP TREASURER– Simon </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CAMP CHEF – Ronan (LEAD) + Nicola + Paul + Ellen + Simon as a floater</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CAMP SAFE GUARDING OFFICER - </a:t>
                      </a:r>
                      <a:r>
                        <a:rPr lang="en-US" sz="1000" b="1" i="0" u="none" strike="noStrike" baseline="0" dirty="0" smtClean="0">
                          <a:solidFill>
                            <a:schemeClr val="tx1"/>
                          </a:solidFill>
                          <a:effectLst/>
                          <a:latin typeface="+mn-lt"/>
                        </a:rPr>
                        <a:t> </a:t>
                      </a:r>
                      <a:r>
                        <a:rPr lang="en-US" sz="1000" b="1" i="0" u="none" strike="noStrike" baseline="0" dirty="0" smtClean="0">
                          <a:solidFill>
                            <a:schemeClr val="tx1"/>
                          </a:solidFill>
                          <a:effectLst/>
                          <a:latin typeface="Calibri"/>
                          <a:sym typeface="Wingdings" panose="05000000000000000000" pitchFamily="2" charset="2"/>
                        </a:rPr>
                        <a:t> Pat Moyne</a:t>
                      </a: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CAMP MEDIC – Julie </a:t>
                      </a:r>
                      <a:r>
                        <a:rPr lang="en-US" sz="1000" b="1" i="0" u="none" strike="noStrike" baseline="0" dirty="0" err="1" smtClean="0">
                          <a:solidFill>
                            <a:schemeClr val="tx1"/>
                          </a:solidFill>
                          <a:effectLst/>
                          <a:latin typeface="Calibri"/>
                          <a:sym typeface="Wingdings" panose="05000000000000000000" pitchFamily="2" charset="2"/>
                        </a:rPr>
                        <a:t>Caird</a:t>
                      </a:r>
                      <a:r>
                        <a:rPr lang="en-US" sz="1000" b="1" i="0" u="none" strike="noStrike" baseline="0" dirty="0" smtClean="0">
                          <a:solidFill>
                            <a:schemeClr val="tx1"/>
                          </a:solidFill>
                          <a:effectLst/>
                          <a:latin typeface="Calibri"/>
                          <a:sym typeface="Wingdings" panose="05000000000000000000" pitchFamily="2" charset="2"/>
                        </a:rPr>
                        <a:t> + Sarah Murphy  Elaine O’Rourke to coordinate Medication</a:t>
                      </a: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NIGHT WATCH COORDINATOR  - Simon</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a:solidFill>
                          <a:schemeClr val="tx1"/>
                        </a:solidFill>
                        <a:effectLst/>
                        <a:latin typeface="Calibri"/>
                      </a:endParaRPr>
                    </a:p>
                  </a:txBody>
                  <a:tcPr marR="9525" marT="0" marB="0">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17159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CAMP PLANNING SESSIONS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017984492"/>
              </p:ext>
            </p:extLst>
          </p:nvPr>
        </p:nvGraphicFramePr>
        <p:xfrm>
          <a:off x="228600" y="457200"/>
          <a:ext cx="8534400" cy="537465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569723">
                <a:tc>
                  <a:txBody>
                    <a:bodyPr/>
                    <a:lstStyle/>
                    <a:p>
                      <a:pPr algn="ctr"/>
                      <a:r>
                        <a:rPr lang="en-US" sz="2000" b="0" dirty="0" smtClean="0"/>
                        <a:t>ROLES FOR THE WEEKEND (cont’d)</a:t>
                      </a:r>
                      <a:endParaRPr lang="en-US" sz="2000" b="0" dirty="0"/>
                    </a:p>
                  </a:txBody>
                  <a:tcPr/>
                </a:tc>
                <a:extLst>
                  <a:ext uri="{0D108BD9-81ED-4DB2-BD59-A6C34878D82A}">
                    <a16:rowId xmlns:a16="http://schemas.microsoft.com/office/drawing/2014/main" xmlns="" val="10000"/>
                  </a:ext>
                </a:extLst>
              </a:tr>
              <a:tr h="48049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err="1" smtClean="0">
                          <a:solidFill>
                            <a:schemeClr val="tx1"/>
                          </a:solidFill>
                          <a:effectLst/>
                          <a:latin typeface="Calibri"/>
                          <a:sym typeface="Wingdings" panose="05000000000000000000" pitchFamily="2" charset="2"/>
                        </a:rPr>
                        <a:t>Neckers</a:t>
                      </a:r>
                      <a:r>
                        <a:rPr lang="en-US" sz="1000" b="1" i="0" u="none" strike="noStrike" baseline="0" dirty="0" smtClean="0">
                          <a:solidFill>
                            <a:schemeClr val="tx1"/>
                          </a:solidFill>
                          <a:effectLst/>
                          <a:latin typeface="Calibri"/>
                          <a:sym typeface="Wingdings" panose="05000000000000000000" pitchFamily="2" charset="2"/>
                        </a:rPr>
                        <a:t> &amp; Badges – Aoife coordinating with Eileen – pull in ironers if required</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FLAGPOLE TEAM</a:t>
                      </a:r>
                    </a:p>
                    <a:p>
                      <a:pPr marL="6286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baseline="0" dirty="0" smtClean="0">
                          <a:solidFill>
                            <a:schemeClr val="tx1"/>
                          </a:solidFill>
                          <a:effectLst/>
                          <a:latin typeface="Calibri"/>
                          <a:sym typeface="Wingdings" panose="05000000000000000000" pitchFamily="2" charset="2"/>
                        </a:rPr>
                        <a:t>Ciaran O’Connor (Lead)</a:t>
                      </a:r>
                    </a:p>
                    <a:p>
                      <a:pPr marL="6286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baseline="0" dirty="0" smtClean="0">
                          <a:solidFill>
                            <a:schemeClr val="tx1"/>
                          </a:solidFill>
                          <a:effectLst/>
                          <a:latin typeface="Calibri"/>
                          <a:sym typeface="Wingdings" panose="05000000000000000000" pitchFamily="2" charset="2"/>
                        </a:rPr>
                        <a:t>Gavin Blessing</a:t>
                      </a:r>
                    </a:p>
                    <a:p>
                      <a:pPr marL="6286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baseline="0" dirty="0" smtClean="0">
                          <a:solidFill>
                            <a:schemeClr val="tx1"/>
                          </a:solidFill>
                          <a:effectLst/>
                          <a:latin typeface="Calibri"/>
                          <a:sym typeface="Wingdings" panose="05000000000000000000" pitchFamily="2" charset="2"/>
                        </a:rPr>
                        <a:t>Pat Moyne</a:t>
                      </a:r>
                    </a:p>
                    <a:p>
                      <a:pPr marL="628650" marR="0" lvl="1"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000" b="1" i="0" u="none" strike="noStrike" baseline="0" dirty="0" smtClean="0">
                          <a:solidFill>
                            <a:schemeClr val="tx1"/>
                          </a:solidFill>
                          <a:effectLst/>
                          <a:latin typeface="Calibri"/>
                          <a:sym typeface="Wingdings" panose="05000000000000000000" pitchFamily="2" charset="2"/>
                        </a:rPr>
                        <a:t>Richard Halpin</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Activity Coordinator  DARAGH LENNON  (details to come out of Monday)</a:t>
                      </a: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NIGHT HIKE</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Sarah Clohessy (Lead)</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err="1" smtClean="0">
                          <a:solidFill>
                            <a:schemeClr val="tx1"/>
                          </a:solidFill>
                          <a:effectLst/>
                          <a:latin typeface="Calibri"/>
                          <a:sym typeface="Wingdings" panose="05000000000000000000" pitchFamily="2" charset="2"/>
                        </a:rPr>
                        <a:t>Rhona</a:t>
                      </a:r>
                      <a:r>
                        <a:rPr lang="en-US" sz="1000" b="1" i="0" u="none" strike="noStrike" baseline="0" dirty="0" smtClean="0">
                          <a:solidFill>
                            <a:schemeClr val="tx1"/>
                          </a:solidFill>
                          <a:effectLst/>
                          <a:latin typeface="Calibri"/>
                          <a:sym typeface="Wingdings" panose="05000000000000000000" pitchFamily="2" charset="2"/>
                        </a:rPr>
                        <a:t> </a:t>
                      </a:r>
                      <a:r>
                        <a:rPr lang="en-US" sz="1000" b="1" i="0" u="none" strike="noStrike" baseline="0" dirty="0" err="1" smtClean="0">
                          <a:solidFill>
                            <a:schemeClr val="tx1"/>
                          </a:solidFill>
                          <a:effectLst/>
                          <a:latin typeface="Calibri"/>
                          <a:sym typeface="Wingdings" panose="05000000000000000000" pitchFamily="2" charset="2"/>
                        </a:rPr>
                        <a:t>Larney</a:t>
                      </a:r>
                      <a:r>
                        <a:rPr lang="en-US" sz="1000" b="1" i="0" u="none" strike="noStrike" baseline="0" dirty="0" smtClean="0">
                          <a:solidFill>
                            <a:schemeClr val="tx1"/>
                          </a:solidFill>
                          <a:effectLst/>
                          <a:latin typeface="Calibri"/>
                          <a:sym typeface="Wingdings" panose="05000000000000000000" pitchFamily="2" charset="2"/>
                        </a:rPr>
                        <a:t> (Middle)</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Gavin Blessing (leading at the back!)</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Contact back at the camp  Ronan – coordinating hot chocolate etc.</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085850" marR="0" lvl="2"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000" b="1" i="0" u="none" strike="noStrike" baseline="0"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a:solidFill>
                          <a:schemeClr val="tx1"/>
                        </a:solidFill>
                        <a:effectLst/>
                        <a:latin typeface="Calibri"/>
                      </a:endParaRPr>
                    </a:p>
                  </a:txBody>
                  <a:tcPr marR="9525" marT="0" marB="0">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36013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CAMP PLANNING SESSIONS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4</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849105808"/>
              </p:ext>
            </p:extLst>
          </p:nvPr>
        </p:nvGraphicFramePr>
        <p:xfrm>
          <a:off x="228600" y="457200"/>
          <a:ext cx="8534400" cy="537465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569723">
                <a:tc>
                  <a:txBody>
                    <a:bodyPr/>
                    <a:lstStyle/>
                    <a:p>
                      <a:pPr algn="ctr"/>
                      <a:r>
                        <a:rPr lang="en-US" sz="2000" b="0" dirty="0" smtClean="0"/>
                        <a:t>ROLES FOR THE WEEKEND (cont’d)</a:t>
                      </a:r>
                      <a:endParaRPr lang="en-US" sz="2000" b="0" dirty="0"/>
                    </a:p>
                  </a:txBody>
                  <a:tcPr/>
                </a:tc>
                <a:extLst>
                  <a:ext uri="{0D108BD9-81ED-4DB2-BD59-A6C34878D82A}">
                    <a16:rowId xmlns:a16="http://schemas.microsoft.com/office/drawing/2014/main" xmlns="" val="10000"/>
                  </a:ext>
                </a:extLst>
              </a:tr>
              <a:tr h="48049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TUCK SHOP</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This is all Declan!</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 I can have a chat with one of our leaders that works in Hasbro </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Musgraves will be used for purchasing the sweets</a:t>
                      </a:r>
                    </a:p>
                    <a:p>
                      <a:pPr marL="0" marR="0"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endParaRPr lang="en-US" sz="1000" b="1" i="0" u="none" strike="noStrike" baseline="0" dirty="0" smtClean="0">
                        <a:solidFill>
                          <a:schemeClr val="tx1"/>
                        </a:solidFill>
                        <a:effectLst/>
                        <a:latin typeface="Calibri"/>
                        <a:sym typeface="Wingdings" panose="05000000000000000000" pitchFamily="2" charset="2"/>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sym typeface="Wingdings" panose="05000000000000000000" pitchFamily="2" charset="2"/>
                        </a:rPr>
                        <a:t>CAMPFIRE</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Peter O’Connor (Lead)</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Gavin Blessing</a:t>
                      </a: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Eva </a:t>
                      </a:r>
                      <a:r>
                        <a:rPr lang="en-US" sz="1000" b="1" i="0" u="none" strike="noStrike" baseline="0" dirty="0" err="1" smtClean="0">
                          <a:solidFill>
                            <a:schemeClr val="tx1"/>
                          </a:solidFill>
                          <a:effectLst/>
                          <a:latin typeface="Calibri"/>
                          <a:sym typeface="Wingdings" panose="05000000000000000000" pitchFamily="2" charset="2"/>
                        </a:rPr>
                        <a:t>Moynan</a:t>
                      </a:r>
                      <a:endParaRPr lang="en-US" sz="1000" b="1" i="0" u="none" strike="noStrike" baseline="0" dirty="0" smtClean="0">
                        <a:solidFill>
                          <a:schemeClr val="tx1"/>
                        </a:solidFill>
                        <a:effectLst/>
                        <a:latin typeface="Calibri"/>
                        <a:sym typeface="Wingdings" panose="05000000000000000000" pitchFamily="2" charset="2"/>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
                        <a:tabLst/>
                        <a:defRPr/>
                      </a:pPr>
                      <a:r>
                        <a:rPr lang="en-US" sz="1000" b="1" i="0" u="none" strike="noStrike" baseline="0" dirty="0" smtClean="0">
                          <a:solidFill>
                            <a:schemeClr val="tx1"/>
                          </a:solidFill>
                          <a:effectLst/>
                          <a:latin typeface="Calibri"/>
                          <a:sym typeface="Wingdings" panose="05000000000000000000" pitchFamily="2" charset="2"/>
                        </a:rPr>
                        <a:t>Adrian </a:t>
                      </a:r>
                      <a:r>
                        <a:rPr lang="en-US" sz="1000" b="1" i="0" u="none" strike="noStrike" baseline="0" dirty="0" err="1" smtClean="0">
                          <a:solidFill>
                            <a:schemeClr val="tx1"/>
                          </a:solidFill>
                          <a:effectLst/>
                          <a:latin typeface="Calibri"/>
                          <a:sym typeface="Wingdings" panose="05000000000000000000" pitchFamily="2" charset="2"/>
                        </a:rPr>
                        <a:t>Hendrick</a:t>
                      </a:r>
                      <a:endParaRPr lang="en-US" sz="1000" b="1" i="0" u="none" strike="noStrike" baseline="0" dirty="0" smtClean="0">
                        <a:solidFill>
                          <a:schemeClr val="tx1"/>
                        </a:solidFill>
                        <a:effectLst/>
                        <a:latin typeface="Calibri"/>
                        <a:sym typeface="Wingdings" panose="05000000000000000000" pitchFamily="2" charset="2"/>
                      </a:endParaRPr>
                    </a:p>
                    <a:p>
                      <a:pPr marL="457200" marR="0" lvl="1"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r>
                        <a:rPr lang="en-US" sz="1000" b="1" i="0" u="none" strike="noStrike" baseline="0" dirty="0" smtClean="0">
                          <a:solidFill>
                            <a:schemeClr val="tx1"/>
                          </a:solidFill>
                          <a:effectLst/>
                          <a:latin typeface="Calibri"/>
                        </a:rPr>
                        <a:t>(For setting/lighting/songs (Gavin)/safety</a:t>
                      </a:r>
                      <a:endParaRPr lang="en-US" sz="1000" b="1" i="0" u="none" strike="noStrike"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a:solidFill>
                          <a:schemeClr val="tx1"/>
                        </a:solidFill>
                        <a:effectLst/>
                        <a:latin typeface="Calibri"/>
                      </a:endParaRPr>
                    </a:p>
                  </a:txBody>
                  <a:tcPr marR="9525" marT="0" marB="0">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887697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CAMP PLANNING SESSIONS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803134496"/>
              </p:ext>
            </p:extLst>
          </p:nvPr>
        </p:nvGraphicFramePr>
        <p:xfrm>
          <a:off x="228600" y="457200"/>
          <a:ext cx="8534400" cy="537465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569723">
                <a:tc>
                  <a:txBody>
                    <a:bodyPr/>
                    <a:lstStyle/>
                    <a:p>
                      <a:pPr algn="ctr"/>
                      <a:r>
                        <a:rPr lang="en-US" sz="2000" b="0" dirty="0" smtClean="0"/>
                        <a:t>RULES FOR THE WEEKEND</a:t>
                      </a:r>
                      <a:endParaRPr lang="en-US" sz="2000" b="0" dirty="0"/>
                    </a:p>
                  </a:txBody>
                  <a:tcPr/>
                </a:tc>
                <a:extLst>
                  <a:ext uri="{0D108BD9-81ED-4DB2-BD59-A6C34878D82A}">
                    <a16:rowId xmlns:a16="http://schemas.microsoft.com/office/drawing/2014/main" xmlns="" val="10000"/>
                  </a:ext>
                </a:extLst>
              </a:tr>
              <a:tr h="48049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In light of current safeguarding regulations – as per Scouting Ireland Rules only leaders that are fully trained  - MEANNG:</a:t>
                      </a:r>
                    </a:p>
                    <a:p>
                      <a:pPr marL="0" marR="0" indent="0" algn="l" defTabSz="914400" rtl="0" eaLnBrk="1" fontAlgn="b" latinLnBrk="0" hangingPunct="1">
                        <a:lnSpc>
                          <a:spcPct val="100000"/>
                        </a:lnSpc>
                        <a:spcBef>
                          <a:spcPts val="0"/>
                        </a:spcBef>
                        <a:spcAft>
                          <a:spcPts val="0"/>
                        </a:spcAft>
                        <a:buClrTx/>
                        <a:buSzTx/>
                        <a:buFontTx/>
                        <a:buNone/>
                        <a:tabLst/>
                        <a:defRPr/>
                      </a:pPr>
                      <a:r>
                        <a:rPr lang="en-GB" sz="1050" b="0" i="0" u="none" strike="noStrike" kern="1200" baseline="0" dirty="0" smtClean="0">
                          <a:solidFill>
                            <a:schemeClr val="dk1"/>
                          </a:solidFill>
                          <a:latin typeface="+mn-lt"/>
                          <a:ea typeface="+mn-ea"/>
                          <a:cs typeface="+mn-cs"/>
                        </a:rPr>
                        <a:t>All Scouters partaking on an overnight activity must have completed Stage 1 and Stage 2 of the </a:t>
                      </a:r>
                      <a:r>
                        <a:rPr lang="en-GB" sz="1050" b="0" i="0" u="none" strike="noStrike" kern="1200" baseline="0" dirty="0" err="1" smtClean="0">
                          <a:solidFill>
                            <a:schemeClr val="dk1"/>
                          </a:solidFill>
                          <a:latin typeface="+mn-lt"/>
                          <a:ea typeface="+mn-ea"/>
                          <a:cs typeface="+mn-cs"/>
                        </a:rPr>
                        <a:t>Woodbadge</a:t>
                      </a:r>
                      <a:r>
                        <a:rPr lang="en-GB" sz="1050" b="0" i="0" u="none" strike="noStrike" kern="1200" baseline="0" dirty="0" smtClean="0">
                          <a:solidFill>
                            <a:schemeClr val="dk1"/>
                          </a:solidFill>
                          <a:latin typeface="+mn-lt"/>
                          <a:ea typeface="+mn-ea"/>
                          <a:cs typeface="+mn-cs"/>
                        </a:rPr>
                        <a:t> Scheme (up to 2016) OR the ‘Being a Scouter’ strand of the ‘This is Scouting’  component (from 2016), in advance of attending an overnight activity.</a:t>
                      </a:r>
                    </a:p>
                    <a:p>
                      <a:pPr marL="0" marR="0" indent="0" algn="l" defTabSz="914400" rtl="0" eaLnBrk="1" fontAlgn="b" latinLnBrk="0" hangingPunct="1">
                        <a:lnSpc>
                          <a:spcPct val="100000"/>
                        </a:lnSpc>
                        <a:spcBef>
                          <a:spcPts val="0"/>
                        </a:spcBef>
                        <a:spcAft>
                          <a:spcPts val="0"/>
                        </a:spcAft>
                        <a:buClrTx/>
                        <a:buSzTx/>
                        <a:buFontTx/>
                        <a:buNone/>
                        <a:tabLst/>
                        <a:defRPr/>
                      </a:pPr>
                      <a:endParaRPr lang="en-US" sz="1050" b="1" i="0" u="none" strike="noStrike" baseline="0" dirty="0" smtClean="0">
                        <a:solidFill>
                          <a:schemeClr val="tx1"/>
                        </a:solidFill>
                        <a:effectLst/>
                        <a:latin typeface="Calibri"/>
                      </a:endParaRPr>
                    </a:p>
                    <a:p>
                      <a:pPr marL="0" marR="0" indent="0" algn="l" defTabSz="914400" rtl="0" eaLnBrk="1" fontAlgn="b" latinLnBrk="0" hangingPunct="1">
                        <a:lnSpc>
                          <a:spcPct val="100000"/>
                        </a:lnSpc>
                        <a:spcBef>
                          <a:spcPts val="0"/>
                        </a:spcBef>
                        <a:spcAft>
                          <a:spcPts val="0"/>
                        </a:spcAft>
                        <a:buClrTx/>
                        <a:buSzTx/>
                        <a:buFontTx/>
                        <a:buNone/>
                        <a:tabLst/>
                        <a:defRPr/>
                      </a:pPr>
                      <a:endParaRPr lang="en-US" sz="1050" b="1" i="0" u="none" strike="noStrike" baseline="0"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US" sz="1000" b="1" i="0" u="none" strike="noStrike" baseline="0" dirty="0" smtClean="0">
                          <a:solidFill>
                            <a:schemeClr val="tx1"/>
                          </a:solidFill>
                          <a:effectLst/>
                          <a:latin typeface="Calibri"/>
                        </a:rPr>
                        <a:t>No Alcohol will be permitted on site – as per Scouting Ireland Regulation 11:</a:t>
                      </a:r>
                    </a:p>
                    <a:p>
                      <a:r>
                        <a:rPr lang="en-GB" sz="1000" b="0" i="0" u="none" strike="noStrike" kern="1200" baseline="0" dirty="0" smtClean="0">
                          <a:solidFill>
                            <a:schemeClr val="dk1"/>
                          </a:solidFill>
                          <a:latin typeface="+mn-lt"/>
                          <a:ea typeface="+mn-ea"/>
                          <a:cs typeface="+mn-cs"/>
                        </a:rPr>
                        <a:t>The use of alcohol and/or being under the influence of alcohol is not permitted at any activity involving the participation of Youth Members under the age of 18 (or higher depending on local licensing legislation when abroad).</a:t>
                      </a:r>
                      <a:endParaRPr lang="en-US" sz="1000" b="1" i="0" u="none" strike="noStrike" kern="1200" baseline="0" dirty="0" smtClean="0">
                        <a:solidFill>
                          <a:schemeClr val="tx1"/>
                        </a:solidFill>
                        <a:effectLst/>
                        <a:latin typeface="Calibri"/>
                        <a:ea typeface="+mn-ea"/>
                        <a:cs typeface="+mn-cs"/>
                      </a:endParaRPr>
                    </a:p>
                    <a:p>
                      <a:endParaRPr lang="en-US" sz="1000" b="1" i="0" u="none" strike="noStrike" kern="1200" baseline="0" dirty="0" smtClean="0">
                        <a:solidFill>
                          <a:schemeClr val="tx1"/>
                        </a:solidFill>
                        <a:effectLst/>
                        <a:latin typeface="Calibri"/>
                        <a:ea typeface="+mn-ea"/>
                        <a:cs typeface="+mn-cs"/>
                      </a:endParaRPr>
                    </a:p>
                    <a:p>
                      <a:r>
                        <a:rPr lang="en-US" sz="1000" b="1" i="0" u="none" strike="noStrike" kern="1200" baseline="0" dirty="0" smtClean="0">
                          <a:solidFill>
                            <a:schemeClr val="tx1"/>
                          </a:solidFill>
                          <a:effectLst/>
                          <a:latin typeface="Calibri"/>
                          <a:ea typeface="+mn-ea"/>
                          <a:cs typeface="+mn-cs"/>
                        </a:rPr>
                        <a:t>- All arriving and departing by coach –</a:t>
                      </a:r>
                      <a:r>
                        <a:rPr lang="en-US" sz="1000" b="0" i="0" u="none" strike="noStrike" kern="1200" baseline="0" dirty="0" smtClean="0">
                          <a:solidFill>
                            <a:schemeClr val="tx1"/>
                          </a:solidFill>
                          <a:effectLst/>
                          <a:latin typeface="Calibri"/>
                          <a:ea typeface="+mn-ea"/>
                          <a:cs typeface="+mn-cs"/>
                        </a:rPr>
                        <a:t> from an organization perspective –it makes sense if we could have all the kids arriving and departing to the camp by coach (Deirdre to talk to coach company) – even if we could have advance party who are putting up the camp to leave their kids to take the camp – as this would mean that we can focus on putting things up – rather than entertaining them. (THOUGHTS?)</a:t>
                      </a:r>
                      <a:endParaRPr lang="en-US" sz="1000" b="1" i="0" u="none" strike="noStrike" baseline="0" dirty="0" smtClean="0">
                        <a:solidFill>
                          <a:schemeClr val="tx1"/>
                        </a:solidFill>
                        <a:effectLst/>
                        <a:latin typeface="Calibri"/>
                      </a:endParaRPr>
                    </a:p>
                    <a:p>
                      <a:pPr marL="1085850" marR="0" lvl="2"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000" b="1" i="0" u="none" strike="noStrike" baseline="0"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a:solidFill>
                          <a:schemeClr val="tx1"/>
                        </a:solidFill>
                        <a:effectLst/>
                        <a:latin typeface="Calibri"/>
                      </a:endParaRPr>
                    </a:p>
                  </a:txBody>
                  <a:tcPr marR="9525" marT="0" marB="0">
                    <a:solidFill>
                      <a:schemeClr val="bg1">
                        <a:lumMod val="85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57704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CAMP PLANNING SESSIONS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870936868"/>
              </p:ext>
            </p:extLst>
          </p:nvPr>
        </p:nvGraphicFramePr>
        <p:xfrm>
          <a:off x="228600" y="457200"/>
          <a:ext cx="8534400" cy="5374652"/>
        </p:xfrm>
        <a:graphic>
          <a:graphicData uri="http://schemas.openxmlformats.org/drawingml/2006/table">
            <a:tbl>
              <a:tblPr firstRow="1" bandRow="1">
                <a:tableStyleId>{5C22544A-7EE6-4342-B048-85BDC9FD1C3A}</a:tableStyleId>
              </a:tblPr>
              <a:tblGrid>
                <a:gridCol w="8534400">
                  <a:extLst>
                    <a:ext uri="{9D8B030D-6E8A-4147-A177-3AD203B41FA5}">
                      <a16:colId xmlns:a16="http://schemas.microsoft.com/office/drawing/2014/main" xmlns="" val="20000"/>
                    </a:ext>
                  </a:extLst>
                </a:gridCol>
              </a:tblGrid>
              <a:tr h="569723">
                <a:tc>
                  <a:txBody>
                    <a:bodyPr/>
                    <a:lstStyle/>
                    <a:p>
                      <a:pPr algn="ctr"/>
                      <a:r>
                        <a:rPr lang="en-US" sz="2000" b="0" dirty="0" smtClean="0"/>
                        <a:t>THEME OF THE WEEKEND</a:t>
                      </a:r>
                      <a:endParaRPr lang="en-US" sz="2000" b="0" dirty="0"/>
                    </a:p>
                  </a:txBody>
                  <a:tcPr/>
                </a:tc>
                <a:extLst>
                  <a:ext uri="{0D108BD9-81ED-4DB2-BD59-A6C34878D82A}">
                    <a16:rowId xmlns:a16="http://schemas.microsoft.com/office/drawing/2014/main" xmlns="" val="10000"/>
                  </a:ext>
                </a:extLst>
              </a:tr>
              <a:tr h="480492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0" marR="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Calibri"/>
                      </a:endParaRPr>
                    </a:p>
                    <a:p>
                      <a:pPr marL="171450" marR="0" indent="-171450" algn="l" defTabSz="914400" rtl="0" eaLnBrk="1" fontAlgn="b" latinLnBrk="0" hangingPunct="1">
                        <a:lnSpc>
                          <a:spcPct val="100000"/>
                        </a:lnSpc>
                        <a:spcBef>
                          <a:spcPts val="0"/>
                        </a:spcBef>
                        <a:spcAft>
                          <a:spcPts val="0"/>
                        </a:spcAft>
                        <a:buClrTx/>
                        <a:buSzTx/>
                        <a:buFontTx/>
                        <a:buChar char="-"/>
                        <a:tabLst/>
                        <a:defRPr/>
                      </a:pPr>
                      <a:r>
                        <a:rPr lang="en-IE" sz="1000" b="1" i="0" u="none" strike="noStrike" baseline="0" dirty="0" smtClean="0">
                          <a:solidFill>
                            <a:schemeClr val="tx1"/>
                          </a:solidFill>
                          <a:effectLst/>
                          <a:latin typeface="Calibri"/>
                        </a:rPr>
                        <a:t>Would be great if we could do something around 1919 – 2019</a:t>
                      </a:r>
                    </a:p>
                    <a:p>
                      <a:pPr marL="628650" marR="0" lvl="1" indent="-171450" algn="l" defTabSz="914400" rtl="0" eaLnBrk="1" fontAlgn="b" latinLnBrk="0" hangingPunct="1">
                        <a:lnSpc>
                          <a:spcPct val="100000"/>
                        </a:lnSpc>
                        <a:spcBef>
                          <a:spcPts val="0"/>
                        </a:spcBef>
                        <a:spcAft>
                          <a:spcPts val="0"/>
                        </a:spcAft>
                        <a:buClrTx/>
                        <a:buSzTx/>
                        <a:buFontTx/>
                        <a:buChar char="-"/>
                        <a:tabLst/>
                        <a:defRPr/>
                      </a:pPr>
                      <a:r>
                        <a:rPr lang="en-IE" sz="1000" b="1" i="0" u="none" strike="noStrike" baseline="0" dirty="0" smtClean="0">
                          <a:solidFill>
                            <a:schemeClr val="tx1"/>
                          </a:solidFill>
                          <a:effectLst/>
                          <a:latin typeface="Calibri"/>
                        </a:rPr>
                        <a:t>RESPECT FOR GEAR + RECYCLE!</a:t>
                      </a:r>
                    </a:p>
                    <a:p>
                      <a:pPr marL="457200" marR="0" lvl="1" indent="0" algn="l" defTabSz="914400" rtl="0" eaLnBrk="1" fontAlgn="b" latinLnBrk="0" hangingPunct="1">
                        <a:lnSpc>
                          <a:spcPct val="100000"/>
                        </a:lnSpc>
                        <a:spcBef>
                          <a:spcPts val="0"/>
                        </a:spcBef>
                        <a:spcAft>
                          <a:spcPts val="0"/>
                        </a:spcAft>
                        <a:buClrTx/>
                        <a:buSzTx/>
                        <a:buFontTx/>
                        <a:buNone/>
                        <a:tabLst/>
                        <a:defRPr/>
                      </a:pPr>
                      <a:endParaRPr lang="en-IE" sz="1000" b="1" i="0" u="none" strike="noStrike" baseline="0" dirty="0" smtClean="0">
                        <a:solidFill>
                          <a:schemeClr val="tx1"/>
                        </a:solidFill>
                        <a:effectLst/>
                        <a:latin typeface="Calibri"/>
                      </a:endParaRPr>
                    </a:p>
                    <a:p>
                      <a:pPr marL="1085850" marR="0" lvl="2"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IE" sz="1000" b="1" i="0" u="none" strike="noStrike" baseline="0" dirty="0" smtClean="0">
                          <a:solidFill>
                            <a:schemeClr val="tx1"/>
                          </a:solidFill>
                          <a:effectLst/>
                          <a:latin typeface="Calibri"/>
                        </a:rPr>
                        <a:t>Prizes for the best tent  </a:t>
                      </a:r>
                    </a:p>
                    <a:p>
                      <a:pPr marL="1085850" marR="0" lvl="2"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r>
                        <a:rPr lang="en-IE" sz="1000" b="1" i="0" u="none" strike="noStrike" baseline="0" dirty="0" smtClean="0">
                          <a:solidFill>
                            <a:schemeClr val="tx1"/>
                          </a:solidFill>
                          <a:effectLst/>
                          <a:latin typeface="Calibri"/>
                        </a:rPr>
                        <a:t>Recycling plastics</a:t>
                      </a:r>
                    </a:p>
                    <a:p>
                      <a:pPr marL="1085850" marR="0" lvl="2" indent="-171450" algn="l" defTabSz="914400" rtl="0" eaLnBrk="1" fontAlgn="b" latinLnBrk="0" hangingPunct="1">
                        <a:lnSpc>
                          <a:spcPct val="100000"/>
                        </a:lnSpc>
                        <a:spcBef>
                          <a:spcPts val="0"/>
                        </a:spcBef>
                        <a:spcAft>
                          <a:spcPts val="0"/>
                        </a:spcAft>
                        <a:buClrTx/>
                        <a:buSzTx/>
                        <a:buFont typeface="Wingdings" panose="05000000000000000000" pitchFamily="2" charset="2"/>
                        <a:buChar char="v"/>
                        <a:tabLst/>
                        <a:defRPr/>
                      </a:pPr>
                      <a:endParaRPr lang="en-IE" sz="1000" b="1" i="0" u="none" strike="noStrike" baseline="0" dirty="0" smtClean="0">
                        <a:solidFill>
                          <a:schemeClr val="tx1"/>
                        </a:solidFill>
                        <a:effectLst/>
                        <a:latin typeface="Calibri"/>
                      </a:endParaRPr>
                    </a:p>
                    <a:p>
                      <a:pPr marL="1371600" marR="0" lvl="3"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endParaRPr lang="en-US" sz="1000" b="1" i="0" u="none" strike="noStrike" baseline="0" dirty="0" smtClean="0">
                        <a:solidFill>
                          <a:schemeClr val="tx1"/>
                        </a:solidFill>
                        <a:effectLst/>
                        <a:latin typeface="Calibri"/>
                      </a:endParaRPr>
                    </a:p>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baseline="0" dirty="0" smtClean="0">
                          <a:solidFill>
                            <a:schemeClr val="tx1"/>
                          </a:solidFill>
                          <a:effectLst/>
                          <a:latin typeface="Calibri"/>
                        </a:rPr>
                        <a:t> </a:t>
                      </a:r>
                    </a:p>
                    <a:p>
                      <a:pPr marL="457200" marR="0" lvl="1" indent="0" algn="l" defTabSz="914400" rtl="0" eaLnBrk="1" fontAlgn="b" latinLnBrk="0" hangingPunct="1">
                        <a:lnSpc>
                          <a:spcPct val="100000"/>
                        </a:lnSpc>
                        <a:spcBef>
                          <a:spcPts val="0"/>
                        </a:spcBef>
                        <a:spcAft>
                          <a:spcPts val="0"/>
                        </a:spcAft>
                        <a:buClrTx/>
                        <a:buSzTx/>
                        <a:buFontTx/>
                        <a:buNone/>
                        <a:tabLst/>
                        <a:defRPr/>
                      </a:pPr>
                      <a:endParaRPr lang="en-US" sz="1000" b="1" i="0" u="none" strike="noStrike" baseline="0" dirty="0" smtClean="0">
                        <a:solidFill>
                          <a:schemeClr val="tx1"/>
                        </a:solidFill>
                        <a:effectLst/>
                        <a:latin typeface="Calibri"/>
                      </a:endParaRPr>
                    </a:p>
                    <a:p>
                      <a:pPr marL="457200" marR="0" lvl="1" indent="0" algn="l" defTabSz="914400" rtl="0" eaLnBrk="1" fontAlgn="b" latinLnBrk="0" hangingPunct="1">
                        <a:lnSpc>
                          <a:spcPct val="100000"/>
                        </a:lnSpc>
                        <a:spcBef>
                          <a:spcPts val="0"/>
                        </a:spcBef>
                        <a:spcAft>
                          <a:spcPts val="0"/>
                        </a:spcAft>
                        <a:buClrTx/>
                        <a:buSzTx/>
                        <a:buFontTx/>
                        <a:buNone/>
                        <a:tabLst/>
                        <a:defRPr/>
                      </a:pPr>
                      <a:r>
                        <a:rPr lang="en-US" sz="1000" b="1" i="0" u="none" strike="noStrike" baseline="0" dirty="0" smtClean="0">
                          <a:solidFill>
                            <a:schemeClr val="tx1"/>
                          </a:solidFill>
                          <a:effectLst/>
                          <a:latin typeface="Calibri"/>
                        </a:rPr>
                        <a:t> </a:t>
                      </a:r>
                    </a:p>
                    <a:p>
                      <a:pPr marL="1085850" marR="0" lvl="2"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000" b="1" i="0" u="none" strike="noStrike" baseline="0"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smtClean="0">
                        <a:solidFill>
                          <a:schemeClr val="tx1"/>
                        </a:solidFill>
                        <a:effectLst/>
                        <a:latin typeface="Calibri"/>
                      </a:endParaRPr>
                    </a:p>
                    <a:p>
                      <a:pPr marL="628650" marR="0" lvl="1" indent="-171450" algn="l" defTabSz="914400" rtl="0" eaLnBrk="1" fontAlgn="b" latinLnBrk="0" hangingPunct="1">
                        <a:lnSpc>
                          <a:spcPct val="100000"/>
                        </a:lnSpc>
                        <a:spcBef>
                          <a:spcPts val="0"/>
                        </a:spcBef>
                        <a:spcAft>
                          <a:spcPts val="0"/>
                        </a:spcAft>
                        <a:buClrTx/>
                        <a:buSzTx/>
                        <a:buFont typeface="Wingdings" panose="05000000000000000000" pitchFamily="2" charset="2"/>
                        <a:buChar char="q"/>
                        <a:tabLst/>
                        <a:defRPr/>
                      </a:pPr>
                      <a:endParaRPr lang="en-US" sz="1000" b="1" i="0" u="none" strike="noStrike" dirty="0">
                        <a:solidFill>
                          <a:schemeClr val="tx1"/>
                        </a:solidFill>
                        <a:effectLst/>
                        <a:latin typeface="Calibri"/>
                      </a:endParaRPr>
                    </a:p>
                  </a:txBody>
                  <a:tcPr marR="9525" marT="0" marB="0">
                    <a:solidFill>
                      <a:schemeClr val="bg1">
                        <a:lumMod val="85000"/>
                      </a:schemeClr>
                    </a:solidFill>
                  </a:tcPr>
                </a:tc>
                <a:extLst>
                  <a:ext uri="{0D108BD9-81ED-4DB2-BD59-A6C34878D82A}">
                    <a16:rowId xmlns:a16="http://schemas.microsoft.com/office/drawing/2014/main" xmlns="" val="10001"/>
                  </a:ext>
                </a:extLst>
              </a:tr>
            </a:tbl>
          </a:graphicData>
        </a:graphic>
      </p:graphicFrame>
      <p:pic>
        <p:nvPicPr>
          <p:cNvPr id="5" name="Picture 4"/>
          <p:cNvPicPr>
            <a:picLocks noChangeAspect="1"/>
          </p:cNvPicPr>
          <p:nvPr/>
        </p:nvPicPr>
        <p:blipFill>
          <a:blip r:embed="rId3" cstate="print"/>
          <a:stretch>
            <a:fillRect/>
          </a:stretch>
        </p:blipFill>
        <p:spPr>
          <a:xfrm>
            <a:off x="1907704" y="3900391"/>
            <a:ext cx="4272905" cy="1357478"/>
          </a:xfrm>
          <a:prstGeom prst="rect">
            <a:avLst/>
          </a:prstGeom>
        </p:spPr>
      </p:pic>
    </p:spTree>
    <p:extLst>
      <p:ext uri="{BB962C8B-B14F-4D97-AF65-F5344CB8AC3E}">
        <p14:creationId xmlns:p14="http://schemas.microsoft.com/office/powerpoint/2010/main" xmlns="" val="119318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GETTING CAMPSITE READY</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193858554"/>
              </p:ext>
            </p:extLst>
          </p:nvPr>
        </p:nvGraphicFramePr>
        <p:xfrm>
          <a:off x="228600" y="457201"/>
          <a:ext cx="8534400" cy="6010953"/>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13</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19:00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PACKING</a:t>
                      </a:r>
                      <a:r>
                        <a:rPr lang="en-US" sz="900" b="1" kern="1200" baseline="0" dirty="0" smtClean="0">
                          <a:solidFill>
                            <a:schemeClr val="dk1"/>
                          </a:solidFill>
                          <a:effectLst/>
                          <a:latin typeface="+mn-lt"/>
                          <a:ea typeface="Times New Roman"/>
                          <a:cs typeface="Times New Roman"/>
                        </a:rPr>
                        <a:t> UP TRAILERS AND CAGES</a:t>
                      </a:r>
                      <a:endParaRPr lang="en-US" sz="900" b="1" kern="1200" dirty="0" smtClean="0">
                        <a:solidFill>
                          <a:schemeClr val="dk1"/>
                        </a:solidFill>
                        <a:effectLst/>
                        <a:latin typeface="+mn-lt"/>
                        <a:ea typeface="Times New Roman"/>
                        <a:cs typeface="Times New Roman"/>
                      </a:endParaRP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Quartermaster</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strike="noStrike" dirty="0" smtClean="0">
                          <a:solidFill>
                            <a:schemeClr val="tx1"/>
                          </a:solidFill>
                          <a:latin typeface="+mn-lt"/>
                        </a:rPr>
                        <a:t>-List of Equipment</a:t>
                      </a:r>
                      <a:r>
                        <a:rPr lang="en-US" sz="800" b="0" strike="noStrike" baseline="0" dirty="0" smtClean="0">
                          <a:solidFill>
                            <a:schemeClr val="tx1"/>
                          </a:solidFill>
                          <a:latin typeface="+mn-lt"/>
                        </a:rPr>
                        <a:t> requirement</a:t>
                      </a: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p>
                      <a:pPr lvl="0" algn="ctr"/>
                      <a:r>
                        <a:rPr lang="en-US" sz="800" b="0" i="0" u="none" strike="noStrike" baseline="0" dirty="0" smtClean="0">
                          <a:solidFill>
                            <a:schemeClr val="tx1"/>
                          </a:solidFill>
                          <a:effectLst/>
                          <a:latin typeface="+mn-lt"/>
                        </a:rPr>
                        <a:t>How many leaders to the QM require</a:t>
                      </a: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14</a:t>
                      </a:r>
                      <a:r>
                        <a:rPr lang="en-US" sz="1000" b="1" i="0" u="none" strike="noStrike" baseline="30000" dirty="0" smtClean="0">
                          <a:solidFill>
                            <a:schemeClr val="tx1"/>
                          </a:solidFill>
                          <a:effectLst/>
                          <a:latin typeface="Calibri"/>
                        </a:rPr>
                        <a:t>th</a:t>
                      </a:r>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9:00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HEADING TO LILLIPUT</a:t>
                      </a:r>
                    </a:p>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(roughly 1 hour 30  </a:t>
                      </a:r>
                      <a:r>
                        <a:rPr lang="en-US" sz="900" b="1" strike="noStrike" kern="1200" baseline="0" dirty="0" err="1" smtClean="0">
                          <a:solidFill>
                            <a:schemeClr val="dk1"/>
                          </a:solidFill>
                          <a:effectLst/>
                          <a:latin typeface="+mn-lt"/>
                          <a:ea typeface="+mn-ea"/>
                          <a:cs typeface="+mn-cs"/>
                        </a:rPr>
                        <a:t>mins</a:t>
                      </a:r>
                      <a:r>
                        <a:rPr lang="en-US" sz="900" b="1" strike="noStrike" kern="1200" baseline="0" dirty="0" smtClean="0">
                          <a:solidFill>
                            <a:schemeClr val="dk1"/>
                          </a:solidFill>
                          <a:effectLst/>
                          <a:latin typeface="+mn-lt"/>
                          <a:ea typeface="+mn-ea"/>
                          <a:cs typeface="+mn-cs"/>
                        </a:rPr>
                        <a:t>)</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Camp Chief</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Site coordinator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Quartermaster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lvl="0"/>
                      <a:r>
                        <a:rPr lang="en-US" sz="800" b="0" i="0" u="none" strike="noStrike" baseline="0" dirty="0" smtClean="0">
                          <a:solidFill>
                            <a:schemeClr val="tx1"/>
                          </a:solidFill>
                          <a:effectLst/>
                          <a:latin typeface="+mn-lt"/>
                        </a:rPr>
                        <a:t>Advance party for putting up camp</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effectLst/>
                          <a:latin typeface="+mn-lt"/>
                        </a:rPr>
                        <a:t>Would</a:t>
                      </a:r>
                      <a:r>
                        <a:rPr lang="en-US" sz="800" b="0" i="0" u="none" strike="noStrike" baseline="0" dirty="0" smtClean="0">
                          <a:solidFill>
                            <a:schemeClr val="tx1"/>
                          </a:solidFill>
                          <a:effectLst/>
                          <a:latin typeface="+mn-lt"/>
                        </a:rPr>
                        <a:t> be great to have as many leaders as possible  </a:t>
                      </a: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r>
                        <a:rPr lang="en-US" sz="1000" b="1" i="0" u="none" strike="noStrike" dirty="0" smtClean="0">
                          <a:solidFill>
                            <a:schemeClr val="tx1"/>
                          </a:solidFill>
                          <a:effectLst/>
                          <a:latin typeface="Calibri"/>
                        </a:rPr>
                        <a:t>10:30 – 11:00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Lay out the tents in positions</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Site Coordinator</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r>
                        <a:rPr lang="en-US" sz="1000" b="1" i="0" u="none" strike="noStrike" dirty="0" smtClean="0">
                          <a:solidFill>
                            <a:schemeClr val="tx1"/>
                          </a:solidFill>
                          <a:effectLst/>
                          <a:latin typeface="Calibri"/>
                        </a:rPr>
                        <a:t>10:30</a:t>
                      </a:r>
                      <a:r>
                        <a:rPr lang="en-US" sz="1000" b="1" i="0" u="none" strike="noStrike" baseline="0" dirty="0" smtClean="0">
                          <a:solidFill>
                            <a:schemeClr val="tx1"/>
                          </a:solidFill>
                          <a:effectLst/>
                          <a:latin typeface="Calibri"/>
                        </a:rPr>
                        <a:t> – 13:00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Put up CIRCUS TENT </a:t>
                      </a: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(as many leaders as possible)</a:t>
                      </a:r>
                    </a:p>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Master </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dirty="0" smtClean="0">
                          <a:solidFill>
                            <a:schemeClr val="tx1"/>
                          </a:solidFill>
                          <a:effectLst/>
                          <a:latin typeface="+mn-lt"/>
                        </a:rPr>
                        <a:t>8 Leaders</a:t>
                      </a:r>
                    </a:p>
                  </a:txBody>
                  <a:tcPr marT="0">
                    <a:solidFill>
                      <a:schemeClr val="bg1">
                        <a:lumMod val="85000"/>
                      </a:schemeClr>
                    </a:solidFill>
                  </a:tcPr>
                </a:tc>
                <a:extLst>
                  <a:ext uri="{0D108BD9-81ED-4DB2-BD59-A6C34878D82A}">
                    <a16:rowId xmlns:a16="http://schemas.microsoft.com/office/drawing/2014/main" xmlns="" val="10004"/>
                  </a:ext>
                </a:extLst>
              </a:tr>
              <a:tr h="750930">
                <a:tc>
                  <a:txBody>
                    <a:bodyPr/>
                    <a:lstStyle/>
                    <a:p>
                      <a:pPr algn="ctr" fontAlgn="b"/>
                      <a:r>
                        <a:rPr lang="en-US" sz="1000" b="1" i="0" u="none" strike="noStrike" dirty="0" smtClean="0">
                          <a:solidFill>
                            <a:schemeClr val="tx1"/>
                          </a:solidFill>
                          <a:effectLst/>
                          <a:latin typeface="Calibri"/>
                        </a:rPr>
                        <a:t>10:30</a:t>
                      </a:r>
                      <a:r>
                        <a:rPr lang="en-US" sz="1000" b="1" i="0" u="none" strike="noStrike" baseline="0" dirty="0" smtClean="0">
                          <a:solidFill>
                            <a:schemeClr val="tx1"/>
                          </a:solidFill>
                          <a:effectLst/>
                          <a:latin typeface="Calibri"/>
                        </a:rPr>
                        <a:t> – 13:00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Putting up tents</a:t>
                      </a: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a:t>
                      </a:r>
                      <a:r>
                        <a:rPr lang="en-US" sz="900" b="1" strike="noStrike" kern="1200" baseline="0" dirty="0" err="1" smtClean="0">
                          <a:solidFill>
                            <a:schemeClr val="dk1"/>
                          </a:solidFill>
                          <a:effectLst/>
                          <a:latin typeface="+mn-lt"/>
                          <a:ea typeface="+mn-ea"/>
                          <a:cs typeface="+mn-cs"/>
                        </a:rPr>
                        <a:t>Vangos</a:t>
                      </a:r>
                      <a:r>
                        <a:rPr lang="en-US" sz="900" b="1" strike="noStrike" kern="1200" baseline="0" dirty="0" smtClean="0">
                          <a:solidFill>
                            <a:schemeClr val="dk1"/>
                          </a:solidFill>
                          <a:effectLst/>
                          <a:latin typeface="+mn-lt"/>
                          <a:ea typeface="+mn-ea"/>
                          <a:cs typeface="+mn-cs"/>
                        </a:rPr>
                        <a:t> are simple and quick – so any available hands put up 4 man </a:t>
                      </a:r>
                      <a:r>
                        <a:rPr lang="en-US" sz="900" b="1" strike="noStrike" kern="1200" baseline="0" dirty="0" err="1" smtClean="0">
                          <a:solidFill>
                            <a:schemeClr val="dk1"/>
                          </a:solidFill>
                          <a:effectLst/>
                          <a:latin typeface="+mn-lt"/>
                          <a:ea typeface="+mn-ea"/>
                          <a:cs typeface="+mn-cs"/>
                        </a:rPr>
                        <a:t>Vangos</a:t>
                      </a:r>
                      <a:r>
                        <a:rPr lang="en-US" sz="900" b="1" strike="noStrike" kern="1200" baseline="0" dirty="0" smtClean="0">
                          <a:solidFill>
                            <a:schemeClr val="dk1"/>
                          </a:solidFill>
                          <a:effectLst/>
                          <a:latin typeface="+mn-lt"/>
                          <a:ea typeface="+mn-ea"/>
                          <a:cs typeface="+mn-cs"/>
                        </a:rPr>
                        <a:t>)</a:t>
                      </a:r>
                    </a:p>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Tent Master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SITE COORDINATOR</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5"/>
                  </a:ext>
                </a:extLst>
              </a:tr>
              <a:tr h="750930">
                <a:tc>
                  <a:txBody>
                    <a:bodyPr/>
                    <a:lstStyle/>
                    <a:p>
                      <a:pPr algn="ctr" fontAlgn="b"/>
                      <a:r>
                        <a:rPr lang="en-US" sz="1000" b="1" i="0" u="none" strike="noStrike" dirty="0" smtClean="0">
                          <a:solidFill>
                            <a:schemeClr val="tx1"/>
                          </a:solidFill>
                          <a:effectLst/>
                          <a:latin typeface="Calibri"/>
                        </a:rPr>
                        <a:t>13:00 – 13:30 </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kern="1200" dirty="0" smtClean="0">
                          <a:solidFill>
                            <a:schemeClr val="dk1"/>
                          </a:solidFill>
                          <a:effectLst/>
                          <a:latin typeface="+mn-lt"/>
                          <a:ea typeface="Times New Roman"/>
                          <a:cs typeface="Times New Roman"/>
                        </a:rPr>
                        <a:t>LUNCH</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All</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6"/>
                  </a:ext>
                </a:extLst>
              </a:tr>
              <a:tr h="750930">
                <a:tc>
                  <a:txBody>
                    <a:bodyPr/>
                    <a:lstStyle/>
                    <a:p>
                      <a:pPr algn="ctr" fontAlgn="b"/>
                      <a:r>
                        <a:rPr lang="en-US" sz="1000" b="1" i="0" u="none" strike="noStrike" dirty="0" smtClean="0">
                          <a:solidFill>
                            <a:schemeClr val="tx1"/>
                          </a:solidFill>
                          <a:effectLst/>
                          <a:latin typeface="Calibri"/>
                        </a:rPr>
                        <a:t>14:00</a:t>
                      </a:r>
                      <a:r>
                        <a:rPr lang="en-US" sz="1000" b="1" i="0" u="none" strike="noStrike" baseline="0" dirty="0" smtClean="0">
                          <a:solidFill>
                            <a:schemeClr val="tx1"/>
                          </a:solidFill>
                          <a:effectLst/>
                          <a:latin typeface="Calibri"/>
                        </a:rPr>
                        <a:t> -17:00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kern="1200" dirty="0" smtClean="0">
                          <a:solidFill>
                            <a:schemeClr val="dk1"/>
                          </a:solidFill>
                          <a:effectLst/>
                          <a:latin typeface="+mn-lt"/>
                          <a:ea typeface="Times New Roman"/>
                          <a:cs typeface="Times New Roman"/>
                        </a:rPr>
                        <a:t>Putting</a:t>
                      </a:r>
                      <a:r>
                        <a:rPr lang="en-US" sz="900" b="1" kern="1200" baseline="0" dirty="0" smtClean="0">
                          <a:solidFill>
                            <a:schemeClr val="dk1"/>
                          </a:solidFill>
                          <a:effectLst/>
                          <a:latin typeface="+mn-lt"/>
                          <a:ea typeface="Times New Roman"/>
                          <a:cs typeface="Times New Roman"/>
                        </a:rPr>
                        <a:t> up tents/Flag Pole </a:t>
                      </a:r>
                      <a:r>
                        <a:rPr lang="en-US" sz="900" b="1" kern="1200" baseline="0" dirty="0" err="1" smtClean="0">
                          <a:solidFill>
                            <a:schemeClr val="dk1"/>
                          </a:solidFill>
                          <a:effectLst/>
                          <a:latin typeface="+mn-lt"/>
                          <a:ea typeface="Times New Roman"/>
                          <a:cs typeface="Times New Roman"/>
                        </a:rPr>
                        <a:t>etc</a:t>
                      </a:r>
                      <a:endParaRPr lang="en-US" sz="900" b="1" kern="1200" dirty="0" smtClean="0">
                        <a:solidFill>
                          <a:schemeClr val="dk1"/>
                        </a:solidFill>
                        <a:effectLst/>
                        <a:latin typeface="+mn-lt"/>
                        <a:ea typeface="Times New Roman"/>
                        <a:cs typeface="Times New Roman"/>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Tent Master – Site Coordinator</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77982740"/>
                  </a:ext>
                </a:extLst>
              </a:tr>
            </a:tbl>
          </a:graphicData>
        </a:graphic>
      </p:graphicFrame>
    </p:spTree>
    <p:extLst>
      <p:ext uri="{BB962C8B-B14F-4D97-AF65-F5344CB8AC3E}">
        <p14:creationId xmlns:p14="http://schemas.microsoft.com/office/powerpoint/2010/main" xmlns="" val="403914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WELCOME THE BEAVERS</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674547768"/>
              </p:ext>
            </p:extLst>
          </p:nvPr>
        </p:nvGraphicFramePr>
        <p:xfrm>
          <a:off x="228600" y="457201"/>
          <a:ext cx="8534400" cy="6190619"/>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533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14</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16:00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All</a:t>
                      </a:r>
                      <a:r>
                        <a:rPr lang="en-US" sz="900" b="1" kern="1200" baseline="0" dirty="0" smtClean="0">
                          <a:solidFill>
                            <a:schemeClr val="dk1"/>
                          </a:solidFill>
                          <a:effectLst/>
                          <a:latin typeface="+mn-lt"/>
                          <a:ea typeface="Times New Roman"/>
                          <a:cs typeface="Times New Roman"/>
                        </a:rPr>
                        <a:t> Beavers to meet coach at the Den</a:t>
                      </a:r>
                    </a:p>
                    <a:p>
                      <a:pPr marL="0" marR="0" lvl="0" indent="0" algn="ctr" defTabSz="914400" rtl="0" eaLnBrk="1" fontAlgn="ctr" latinLnBrk="0" hangingPunct="1">
                        <a:spcBef>
                          <a:spcPts val="0"/>
                        </a:spcBef>
                        <a:spcAft>
                          <a:spcPts val="0"/>
                        </a:spcAft>
                        <a:buNone/>
                      </a:pPr>
                      <a:endParaRPr lang="en-US" sz="900" b="1" kern="1200" dirty="0" smtClean="0">
                        <a:solidFill>
                          <a:schemeClr val="dk1"/>
                        </a:solidFill>
                        <a:effectLst/>
                        <a:latin typeface="+mn-lt"/>
                        <a:ea typeface="Times New Roman"/>
                        <a:cs typeface="Times New Roman"/>
                      </a:endParaRP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Sarah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Pat\Nicola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Richard H\Gavin 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Elaine (medic)</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strike="noStrike" baseline="0" dirty="0" smtClean="0">
                          <a:solidFill>
                            <a:schemeClr val="tx1"/>
                          </a:solidFill>
                          <a:latin typeface="+mn-lt"/>
                        </a:rPr>
                        <a:t>Tables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strike="noStrike" baseline="0" dirty="0" smtClean="0">
                          <a:solidFill>
                            <a:schemeClr val="tx1"/>
                          </a:solidFill>
                          <a:latin typeface="+mn-lt"/>
                        </a:rPr>
                        <a:t>List of all Beavers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strike="noStrike" baseline="0" dirty="0" smtClean="0">
                          <a:solidFill>
                            <a:schemeClr val="tx1"/>
                          </a:solidFill>
                          <a:latin typeface="+mn-lt"/>
                        </a:rPr>
                        <a:t>Medication box</a:t>
                      </a:r>
                    </a:p>
                  </a:txBody>
                  <a:tcPr marT="0">
                    <a:solidFill>
                      <a:schemeClr val="bg1">
                        <a:lumMod val="85000"/>
                      </a:schemeClr>
                    </a:solidFill>
                  </a:tcPr>
                </a:tc>
                <a:tc>
                  <a:txBody>
                    <a:bodyPr/>
                    <a:lstStyle/>
                    <a:p>
                      <a:pPr lvl="0" algn="ctr"/>
                      <a:r>
                        <a:rPr lang="en-US" sz="800" b="0" i="0" u="none" strike="noStrike" baseline="0" dirty="0" smtClean="0">
                          <a:solidFill>
                            <a:schemeClr val="tx1"/>
                          </a:solidFill>
                          <a:effectLst/>
                          <a:latin typeface="+mn-lt"/>
                        </a:rPr>
                        <a:t> </a:t>
                      </a: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14</a:t>
                      </a:r>
                      <a:r>
                        <a:rPr lang="en-US" sz="1000" b="1" i="0" u="none" strike="noStrike" baseline="30000" dirty="0" smtClean="0">
                          <a:solidFill>
                            <a:schemeClr val="tx1"/>
                          </a:solidFill>
                          <a:effectLst/>
                          <a:latin typeface="Calibri"/>
                        </a:rPr>
                        <a:t>th</a:t>
                      </a:r>
                      <a:r>
                        <a:rPr lang="en-US" sz="1000" b="1" i="0" u="none" strike="noStrike" dirty="0" smtClean="0">
                          <a:solidFill>
                            <a:schemeClr val="tx1"/>
                          </a:solidFill>
                          <a:effectLst/>
                          <a:latin typeface="Calibri"/>
                        </a:rPr>
                        <a:t> JUNE</a:t>
                      </a:r>
                    </a:p>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16:30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DEPART</a:t>
                      </a:r>
                    </a:p>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marL="171450" lvl="0" indent="-171450">
                        <a:buFontTx/>
                        <a:buChar char="-"/>
                      </a:pPr>
                      <a:r>
                        <a:rPr lang="en-US" sz="800" b="0" i="0" u="none" strike="noStrike" baseline="0" dirty="0" smtClean="0">
                          <a:solidFill>
                            <a:schemeClr val="tx1"/>
                          </a:solidFill>
                          <a:effectLst/>
                          <a:latin typeface="+mn-lt"/>
                        </a:rPr>
                        <a:t>1 COACH – </a:t>
                      </a:r>
                      <a:r>
                        <a:rPr lang="en-US" sz="800" b="0" i="0" u="none" strike="noStrike" baseline="0" dirty="0" err="1" smtClean="0">
                          <a:solidFill>
                            <a:schemeClr val="tx1"/>
                          </a:solidFill>
                          <a:effectLst/>
                          <a:latin typeface="+mn-lt"/>
                        </a:rPr>
                        <a:t>Nolans</a:t>
                      </a:r>
                      <a:r>
                        <a:rPr lang="en-US" sz="800" b="0" i="0" u="none" strike="noStrike" baseline="0" dirty="0" smtClean="0">
                          <a:solidFill>
                            <a:schemeClr val="tx1"/>
                          </a:solidFill>
                          <a:effectLst/>
                          <a:latin typeface="+mn-lt"/>
                        </a:rPr>
                        <a:t> (€800) – booked</a:t>
                      </a:r>
                    </a:p>
                    <a:p>
                      <a:pPr marL="171450" lvl="0" indent="-171450">
                        <a:buFontTx/>
                        <a:buChar char="-"/>
                      </a:pPr>
                      <a:r>
                        <a:rPr lang="en-US" sz="800" b="0" i="0" u="none" strike="noStrike" baseline="0" dirty="0" smtClean="0">
                          <a:solidFill>
                            <a:schemeClr val="tx1"/>
                          </a:solidFill>
                          <a:effectLst/>
                          <a:latin typeface="+mn-lt"/>
                        </a:rPr>
                        <a:t>Looking for second for one way trip</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r>
                        <a:rPr lang="en-US" sz="1000" b="1" i="0" u="none" strike="noStrike" dirty="0" smtClean="0">
                          <a:solidFill>
                            <a:schemeClr val="tx1"/>
                          </a:solidFill>
                          <a:effectLst/>
                          <a:latin typeface="Calibri"/>
                        </a:rPr>
                        <a:t>14</a:t>
                      </a:r>
                      <a:r>
                        <a:rPr lang="en-US" sz="1000" b="1" i="0" u="none" strike="noStrike" baseline="30000" dirty="0" smtClean="0">
                          <a:solidFill>
                            <a:schemeClr val="tx1"/>
                          </a:solidFill>
                          <a:effectLst/>
                          <a:latin typeface="Calibri"/>
                        </a:rPr>
                        <a:t>th</a:t>
                      </a:r>
                      <a:r>
                        <a:rPr lang="en-US" sz="1000" b="1" i="0" u="none" strike="noStrike" baseline="0" dirty="0" smtClean="0">
                          <a:solidFill>
                            <a:schemeClr val="tx1"/>
                          </a:solidFill>
                          <a:effectLst/>
                          <a:latin typeface="Calibri"/>
                        </a:rPr>
                        <a:t> JUNE</a:t>
                      </a:r>
                    </a:p>
                    <a:p>
                      <a:pPr algn="ctr" fontAlgn="b"/>
                      <a:endParaRPr lang="en-US" sz="1000" b="1" i="0" u="none" strike="noStrike" baseline="0" dirty="0" smtClean="0">
                        <a:solidFill>
                          <a:schemeClr val="tx1"/>
                        </a:solidFill>
                        <a:effectLst/>
                        <a:latin typeface="Calibri"/>
                      </a:endParaRPr>
                    </a:p>
                    <a:p>
                      <a:pPr algn="ctr" fontAlgn="b"/>
                      <a:r>
                        <a:rPr lang="en-US" sz="1000" b="1" i="0" u="none" strike="noStrike" baseline="0" dirty="0" smtClean="0">
                          <a:solidFill>
                            <a:schemeClr val="tx1"/>
                          </a:solidFill>
                          <a:effectLst/>
                          <a:latin typeface="Calibri"/>
                        </a:rPr>
                        <a:t>18:00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ARRIVE LILLIPUT </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Met by Greeting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1 x Friday</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1 x Saturday</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1 x </a:t>
                      </a:r>
                      <a:r>
                        <a:rPr lang="en-US" sz="900" b="1" strike="noStrike" baseline="0" dirty="0" err="1" smtClean="0">
                          <a:solidFill>
                            <a:schemeClr val="tx1"/>
                          </a:solidFill>
                          <a:latin typeface="+mn-lt"/>
                        </a:rPr>
                        <a:t>Amiko</a:t>
                      </a:r>
                      <a:endParaRPr lang="en-US" sz="900" b="1"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(Coordinator – Jonnie + </a:t>
                      </a:r>
                      <a:r>
                        <a:rPr lang="en-US" sz="900" b="1" strike="noStrike" baseline="0" dirty="0" err="1" smtClean="0">
                          <a:solidFill>
                            <a:schemeClr val="tx1"/>
                          </a:solidFill>
                          <a:latin typeface="+mn-lt"/>
                        </a:rPr>
                        <a:t>Aran</a:t>
                      </a:r>
                      <a:r>
                        <a:rPr lang="en-US" sz="900" b="1" strike="noStrike" baseline="0" dirty="0" smtClean="0">
                          <a:solidFill>
                            <a:schemeClr val="tx1"/>
                          </a:solidFill>
                          <a:latin typeface="+mn-lt"/>
                        </a:rPr>
                        <a:t>)</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r>
                        <a:rPr lang="en-US" sz="1000" b="1" i="0" u="none" strike="noStrike" dirty="0" smtClean="0">
                          <a:solidFill>
                            <a:schemeClr val="tx1"/>
                          </a:solidFill>
                          <a:effectLst/>
                          <a:latin typeface="Calibri"/>
                        </a:rPr>
                        <a:t>18:00 – 19:00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In staging area – ensure all kids are allocated to tents as per list and bring kids to their tents </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Jonnie hand off to TENT LEADER</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4"/>
                  </a:ext>
                </a:extLst>
              </a:tr>
              <a:tr h="750930">
                <a:tc>
                  <a:txBody>
                    <a:bodyPr/>
                    <a:lstStyle/>
                    <a:p>
                      <a:pPr algn="ctr" fontAlgn="b"/>
                      <a:r>
                        <a:rPr lang="en-US" sz="1000" b="1" i="0" u="none" strike="noStrike" dirty="0" smtClean="0">
                          <a:solidFill>
                            <a:schemeClr val="tx1"/>
                          </a:solidFill>
                          <a:effectLst/>
                          <a:latin typeface="Calibri"/>
                        </a:rPr>
                        <a:t>19:30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WELCOME TO THE CAMP</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CAMP CHIEF</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5"/>
                  </a:ext>
                </a:extLst>
              </a:tr>
              <a:tr h="750930">
                <a:tc>
                  <a:txBody>
                    <a:bodyPr/>
                    <a:lstStyle/>
                    <a:p>
                      <a:pPr algn="ctr" fontAlgn="b"/>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kern="1200" dirty="0" smtClean="0">
                        <a:solidFill>
                          <a:schemeClr val="dk1"/>
                        </a:solidFill>
                        <a:effectLst/>
                        <a:latin typeface="+mn-lt"/>
                        <a:ea typeface="Times New Roman"/>
                        <a:cs typeface="Times New Roman"/>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6"/>
                  </a:ext>
                </a:extLst>
              </a:tr>
              <a:tr h="750930">
                <a:tc>
                  <a:txBody>
                    <a:bodyPr/>
                    <a:lstStyle/>
                    <a:p>
                      <a:pPr algn="ctr" fontAlgn="b"/>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kern="1200" dirty="0" smtClean="0">
                        <a:solidFill>
                          <a:schemeClr val="dk1"/>
                        </a:solidFill>
                        <a:effectLst/>
                        <a:latin typeface="+mn-lt"/>
                        <a:ea typeface="Times New Roman"/>
                        <a:cs typeface="Times New Roman"/>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77982740"/>
                  </a:ext>
                </a:extLst>
              </a:tr>
            </a:tbl>
          </a:graphicData>
        </a:graphic>
      </p:graphicFrame>
    </p:spTree>
    <p:extLst>
      <p:ext uri="{BB962C8B-B14F-4D97-AF65-F5344CB8AC3E}">
        <p14:creationId xmlns:p14="http://schemas.microsoft.com/office/powerpoint/2010/main" xmlns="" val="218068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304800" y="-76200"/>
            <a:ext cx="8458200" cy="609600"/>
          </a:xfrm>
        </p:spPr>
        <p:txBody>
          <a:bodyPr>
            <a:normAutofit/>
          </a:bodyPr>
          <a:lstStyle/>
          <a:p>
            <a:r>
              <a:rPr lang="en-US" sz="1200" b="1" dirty="0" smtClean="0"/>
              <a:t/>
            </a:r>
            <a:br>
              <a:rPr lang="en-US" sz="1200" b="1" dirty="0" smtClean="0"/>
            </a:br>
            <a:r>
              <a:rPr lang="en-US" sz="1200" b="1" dirty="0" smtClean="0"/>
              <a:t>BEAVERS PLANNING SESSION – DAY 1</a:t>
            </a:r>
            <a:endParaRPr lang="en-US" sz="1800"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a:p>
          <a:p>
            <a:pPr marL="0" indent="0" algn="ctr">
              <a:buNone/>
            </a:pPr>
            <a:endParaRPr lang="en-US" dirty="0" smtClean="0"/>
          </a:p>
        </p:txBody>
      </p:sp>
      <p:sp>
        <p:nvSpPr>
          <p:cNvPr id="4" name="Slide Number Placeholder 3"/>
          <p:cNvSpPr>
            <a:spLocks noGrp="1"/>
          </p:cNvSpPr>
          <p:nvPr>
            <p:ph type="sldNum" sz="quarter" idx="12"/>
          </p:nvPr>
        </p:nvSpPr>
        <p:spPr>
          <a:xfrm>
            <a:off x="6553200" y="6492875"/>
            <a:ext cx="2133600" cy="365125"/>
          </a:xfrm>
        </p:spPr>
        <p:txBody>
          <a:bodyPr/>
          <a:lstStyle/>
          <a:p>
            <a:fld id="{27A7CC06-CD51-466E-B862-569EF71FCF8C}" type="slidenum">
              <a:rPr lang="en-US" smtClean="0"/>
              <a:pPr/>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385792923"/>
              </p:ext>
            </p:extLst>
          </p:nvPr>
        </p:nvGraphicFramePr>
        <p:xfrm>
          <a:off x="228600" y="457201"/>
          <a:ext cx="8534400" cy="5935709"/>
        </p:xfrm>
        <a:graphic>
          <a:graphicData uri="http://schemas.openxmlformats.org/drawingml/2006/table">
            <a:tbl>
              <a:tblPr firstRow="1" bandRow="1">
                <a:tableStyleId>{5C22544A-7EE6-4342-B048-85BDC9FD1C3A}</a:tableStyleId>
              </a:tblPr>
              <a:tblGrid>
                <a:gridCol w="743000">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1672952">
                  <a:extLst>
                    <a:ext uri="{9D8B030D-6E8A-4147-A177-3AD203B41FA5}">
                      <a16:colId xmlns:a16="http://schemas.microsoft.com/office/drawing/2014/main" xmlns="" val="20002"/>
                    </a:ext>
                  </a:extLst>
                </a:gridCol>
                <a:gridCol w="2071464">
                  <a:extLst>
                    <a:ext uri="{9D8B030D-6E8A-4147-A177-3AD203B41FA5}">
                      <a16:colId xmlns:a16="http://schemas.microsoft.com/office/drawing/2014/main" xmlns="" val="20003"/>
                    </a:ext>
                  </a:extLst>
                </a:gridCol>
                <a:gridCol w="1814736">
                  <a:extLst>
                    <a:ext uri="{9D8B030D-6E8A-4147-A177-3AD203B41FA5}">
                      <a16:colId xmlns:a16="http://schemas.microsoft.com/office/drawing/2014/main" xmlns="" val="20004"/>
                    </a:ext>
                  </a:extLst>
                </a:gridCol>
              </a:tblGrid>
              <a:tr h="552571">
                <a:tc>
                  <a:txBody>
                    <a:bodyPr/>
                    <a:lstStyle/>
                    <a:p>
                      <a:pPr algn="ctr"/>
                      <a:r>
                        <a:rPr lang="en-IE" sz="1100" b="1" dirty="0" smtClean="0"/>
                        <a:t>DATE</a:t>
                      </a:r>
                    </a:p>
                    <a:p>
                      <a:pPr algn="ctr"/>
                      <a:r>
                        <a:rPr lang="en-IE" sz="1100" b="1" dirty="0" smtClean="0"/>
                        <a:t>TIME</a:t>
                      </a:r>
                      <a:endParaRPr lang="en-US" sz="1100" b="1" dirty="0"/>
                    </a:p>
                  </a:txBody>
                  <a:tcPr/>
                </a:tc>
                <a:tc>
                  <a:txBody>
                    <a:bodyPr/>
                    <a:lstStyle/>
                    <a:p>
                      <a:pPr algn="ctr"/>
                      <a:r>
                        <a:rPr lang="en-US" sz="900" dirty="0" smtClean="0"/>
                        <a:t>ACTIVITY</a:t>
                      </a:r>
                      <a:endParaRPr lang="en-US" sz="900" b="1" dirty="0"/>
                    </a:p>
                  </a:txBody>
                  <a:tcPr/>
                </a:tc>
                <a:tc>
                  <a:txBody>
                    <a:bodyPr/>
                    <a:lstStyle/>
                    <a:p>
                      <a:pPr algn="ctr"/>
                      <a:r>
                        <a:rPr lang="en-US" sz="900" b="1" baseline="0" dirty="0" smtClean="0"/>
                        <a:t>OWNER</a:t>
                      </a:r>
                      <a:endParaRPr lang="en-US" sz="900" b="1" dirty="0"/>
                    </a:p>
                  </a:txBody>
                  <a:tcPr/>
                </a:tc>
                <a:tc>
                  <a:txBody>
                    <a:bodyPr/>
                    <a:lstStyle/>
                    <a:p>
                      <a:pPr algn="ctr"/>
                      <a:r>
                        <a:rPr lang="en-US" sz="800" dirty="0" smtClean="0"/>
                        <a:t>REQUIREMENTS</a:t>
                      </a:r>
                      <a:endParaRPr lang="en-US" sz="800" b="1" dirty="0"/>
                    </a:p>
                  </a:txBody>
                  <a:tcPr/>
                </a:tc>
                <a:tc>
                  <a:txBody>
                    <a:bodyPr/>
                    <a:lstStyle/>
                    <a:p>
                      <a:pPr algn="ctr"/>
                      <a:r>
                        <a:rPr lang="en-US" sz="900" b="0" dirty="0" smtClean="0"/>
                        <a:t>Assistants</a:t>
                      </a:r>
                      <a:r>
                        <a:rPr lang="en-US" sz="900" b="0" baseline="0" dirty="0" smtClean="0"/>
                        <a:t> required</a:t>
                      </a:r>
                      <a:endParaRPr lang="en-US" sz="900" b="0" dirty="0"/>
                    </a:p>
                  </a:txBody>
                  <a:tcPr/>
                </a:tc>
                <a:extLst>
                  <a:ext uri="{0D108BD9-81ED-4DB2-BD59-A6C34878D82A}">
                    <a16:rowId xmlns:a16="http://schemas.microsoft.com/office/drawing/2014/main" xmlns="" val="10000"/>
                  </a:ext>
                </a:extLst>
              </a:tr>
              <a:tr h="83505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14</a:t>
                      </a:r>
                      <a:r>
                        <a:rPr lang="en-US" sz="1000" b="1" i="0" u="none" strike="noStrike" baseline="30000" dirty="0" smtClean="0">
                          <a:solidFill>
                            <a:schemeClr val="tx1"/>
                          </a:solidFill>
                          <a:effectLst/>
                          <a:latin typeface="+mn-lt"/>
                        </a:rPr>
                        <a:t>th</a:t>
                      </a:r>
                      <a:r>
                        <a:rPr lang="en-US" sz="1000" b="1" i="0" u="none" strike="noStrike" dirty="0" smtClean="0">
                          <a:solidFill>
                            <a:schemeClr val="tx1"/>
                          </a:solidFill>
                          <a:effectLst/>
                          <a:latin typeface="+mn-lt"/>
                        </a:rPr>
                        <a:t> June</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effectLst/>
                          <a:latin typeface="+mn-lt"/>
                        </a:rPr>
                        <a:t>19:30</a:t>
                      </a:r>
                    </a:p>
                  </a:txBody>
                  <a:tcPr marR="9525" marT="0" marB="0">
                    <a:solidFill>
                      <a:schemeClr val="bg1">
                        <a:lumMod val="85000"/>
                      </a:schemeClr>
                    </a:solidFill>
                  </a:tcPr>
                </a:tc>
                <a:tc>
                  <a:txBody>
                    <a:bodyPr/>
                    <a:lstStyle/>
                    <a:p>
                      <a:pPr marL="0" marR="0" lvl="0" indent="0" algn="ctr" defTabSz="914400" rtl="0" eaLnBrk="1" fontAlgn="ctr" latinLnBrk="0" hangingPunct="1">
                        <a:spcBef>
                          <a:spcPts val="0"/>
                        </a:spcBef>
                        <a:spcAft>
                          <a:spcPts val="0"/>
                        </a:spcAft>
                        <a:buNone/>
                      </a:pPr>
                      <a:endParaRPr lang="en-US" sz="900" b="1" kern="1200" baseline="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endParaRPr lang="en-US" sz="900" b="1" kern="1200" baseline="0" dirty="0" smtClean="0">
                        <a:solidFill>
                          <a:schemeClr val="dk1"/>
                        </a:solidFill>
                        <a:effectLst/>
                        <a:latin typeface="+mn-lt"/>
                        <a:ea typeface="Times New Roman"/>
                        <a:cs typeface="Times New Roman"/>
                      </a:endParaRPr>
                    </a:p>
                    <a:p>
                      <a:pPr marL="0" marR="0" lvl="0" indent="0" algn="ctr" defTabSz="914400" rtl="0" eaLnBrk="1" fontAlgn="ctr" latinLnBrk="0" hangingPunct="1">
                        <a:spcBef>
                          <a:spcPts val="0"/>
                        </a:spcBef>
                        <a:spcAft>
                          <a:spcPts val="0"/>
                        </a:spcAft>
                        <a:buNone/>
                      </a:pPr>
                      <a:r>
                        <a:rPr lang="en-US" sz="900" b="1" kern="1200" baseline="0" dirty="0" smtClean="0">
                          <a:solidFill>
                            <a:schemeClr val="dk1"/>
                          </a:solidFill>
                          <a:effectLst/>
                          <a:latin typeface="+mn-lt"/>
                          <a:ea typeface="Times New Roman"/>
                          <a:cs typeface="Times New Roman"/>
                        </a:rPr>
                        <a:t>FOOD</a:t>
                      </a:r>
                    </a:p>
                    <a:p>
                      <a:pPr marL="0" marR="0" lvl="0" indent="0" algn="ctr" defTabSz="914400" rtl="0" eaLnBrk="1" fontAlgn="ctr" latinLnBrk="0" hangingPunct="1">
                        <a:spcBef>
                          <a:spcPts val="0"/>
                        </a:spcBef>
                        <a:spcAft>
                          <a:spcPts val="0"/>
                        </a:spcAft>
                        <a:buNone/>
                      </a:pPr>
                      <a:r>
                        <a:rPr lang="en-US" sz="900" b="1" kern="1200" dirty="0" smtClean="0">
                          <a:solidFill>
                            <a:schemeClr val="dk1"/>
                          </a:solidFill>
                          <a:effectLst/>
                          <a:latin typeface="+mn-lt"/>
                          <a:ea typeface="Times New Roman"/>
                          <a:cs typeface="Times New Roman"/>
                        </a:rPr>
                        <a:t>(Snack)</a:t>
                      </a:r>
                    </a:p>
                  </a:txBody>
                  <a:tcPr marR="9525" marT="0" marB="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Dining Team</a:t>
                      </a:r>
                    </a:p>
                  </a:txBody>
                  <a:tcPr marT="0">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strike="noStrike" dirty="0" smtClean="0">
                        <a:solidFill>
                          <a:schemeClr val="tx1"/>
                        </a:solidFill>
                        <a:latin typeface="+mn-lt"/>
                      </a:endParaRPr>
                    </a:p>
                  </a:txBody>
                  <a:tcPr marT="0">
                    <a:solidFill>
                      <a:schemeClr val="bg1">
                        <a:lumMod val="85000"/>
                      </a:schemeClr>
                    </a:solidFill>
                  </a:tcPr>
                </a:tc>
                <a:tc>
                  <a:txBody>
                    <a:bodyPr/>
                    <a:lstStyle/>
                    <a:p>
                      <a:pPr lvl="0" algn="ctr"/>
                      <a:endParaRPr lang="en-US" sz="800" b="0" i="0" u="none" strike="noStrike" baseline="0"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1"/>
                  </a:ext>
                </a:extLst>
              </a:tr>
              <a:tr h="793436">
                <a:tc>
                  <a:txBody>
                    <a:bodyPr/>
                    <a:lstStyle/>
                    <a:p>
                      <a:pPr algn="ctr" fontAlgn="b"/>
                      <a:r>
                        <a:rPr lang="en-US" sz="1000" b="1" i="0" u="none" strike="noStrike" dirty="0" smtClean="0">
                          <a:solidFill>
                            <a:schemeClr val="tx1"/>
                          </a:solidFill>
                          <a:effectLst/>
                          <a:latin typeface="Calibri"/>
                        </a:rPr>
                        <a:t>20:00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FontTx/>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FontTx/>
                        <a:buNone/>
                      </a:pPr>
                      <a:r>
                        <a:rPr lang="en-US" sz="900" b="1" strike="noStrike" kern="1200" baseline="0" dirty="0" smtClean="0">
                          <a:solidFill>
                            <a:schemeClr val="dk1"/>
                          </a:solidFill>
                          <a:effectLst/>
                          <a:latin typeface="+mn-lt"/>
                          <a:ea typeface="+mn-ea"/>
                          <a:cs typeface="+mn-cs"/>
                        </a:rPr>
                        <a:t/>
                      </a:r>
                      <a:br>
                        <a:rPr lang="en-US" sz="900" b="1" strike="noStrike" kern="1200" baseline="0" dirty="0" smtClean="0">
                          <a:solidFill>
                            <a:schemeClr val="dk1"/>
                          </a:solidFill>
                          <a:effectLst/>
                          <a:latin typeface="+mn-lt"/>
                          <a:ea typeface="+mn-ea"/>
                          <a:cs typeface="+mn-cs"/>
                        </a:rPr>
                      </a:br>
                      <a:r>
                        <a:rPr lang="en-US" sz="900" b="1" strike="noStrike" kern="1200" baseline="0" dirty="0" smtClean="0">
                          <a:solidFill>
                            <a:schemeClr val="dk1"/>
                          </a:solidFill>
                          <a:effectLst/>
                          <a:latin typeface="+mn-lt"/>
                          <a:ea typeface="+mn-ea"/>
                          <a:cs typeface="+mn-cs"/>
                        </a:rPr>
                        <a:t>ACTIVIITY ONE – T-SHIRTS</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baseline="0" dirty="0" smtClean="0">
                          <a:solidFill>
                            <a:schemeClr val="tx1"/>
                          </a:solidFill>
                          <a:latin typeface="+mn-lt"/>
                        </a:rPr>
                        <a:t>Tent Leaders</a:t>
                      </a:r>
                    </a:p>
                  </a:txBody>
                  <a:tcPr marT="0">
                    <a:solidFill>
                      <a:schemeClr val="bg1">
                        <a:lumMod val="85000"/>
                      </a:schemeClr>
                    </a:solidFill>
                  </a:tcPr>
                </a:tc>
                <a:tc>
                  <a:txBody>
                    <a:bodyPr/>
                    <a:lstStyle/>
                    <a:p>
                      <a:pPr lvl="0"/>
                      <a:r>
                        <a:rPr lang="en-US" sz="800" b="0" i="0" u="none" strike="noStrike" baseline="0" dirty="0" smtClean="0">
                          <a:solidFill>
                            <a:schemeClr val="tx1"/>
                          </a:solidFill>
                          <a:effectLst/>
                          <a:latin typeface="+mn-lt"/>
                        </a:rPr>
                        <a:t>NAME ON FRONT OF T-SHIRT</a:t>
                      </a:r>
                    </a:p>
                    <a:p>
                      <a:pPr lvl="0"/>
                      <a:r>
                        <a:rPr lang="en-US" sz="800" b="0" i="0" u="none" strike="noStrike" baseline="0" dirty="0" smtClean="0">
                          <a:solidFill>
                            <a:schemeClr val="tx1"/>
                          </a:solidFill>
                          <a:effectLst/>
                          <a:latin typeface="+mn-lt"/>
                        </a:rPr>
                        <a:t>LOTS OF FABRIC PENS</a:t>
                      </a:r>
                    </a:p>
                    <a:p>
                      <a:pPr lvl="0"/>
                      <a:endParaRPr lang="en-US" sz="800" b="0" i="0" u="none" strike="noStrike" baseline="0" dirty="0" smtClean="0">
                        <a:solidFill>
                          <a:schemeClr val="tx1"/>
                        </a:solidFill>
                        <a:effectLst/>
                        <a:latin typeface="+mn-lt"/>
                      </a:endParaRP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i="0" u="none" strike="noStrike" dirty="0" smtClean="0">
                        <a:solidFill>
                          <a:schemeClr val="tx1"/>
                        </a:solidFill>
                        <a:effectLst/>
                        <a:latin typeface="+mn-lt"/>
                      </a:endParaRPr>
                    </a:p>
                  </a:txBody>
                  <a:tcPr>
                    <a:solidFill>
                      <a:schemeClr val="bg1">
                        <a:lumMod val="85000"/>
                      </a:schemeClr>
                    </a:solidFill>
                  </a:tcPr>
                </a:tc>
                <a:extLst>
                  <a:ext uri="{0D108BD9-81ED-4DB2-BD59-A6C34878D82A}">
                    <a16:rowId xmlns:a16="http://schemas.microsoft.com/office/drawing/2014/main" xmlns="" val="10002"/>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21:00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ACTIVITY TWO – ORANGE IN EGG?</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Daragh Lennon</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strike="noStrike" dirty="0" smtClean="0">
                          <a:solidFill>
                            <a:schemeClr val="tx1"/>
                          </a:solidFill>
                        </a:rPr>
                        <a:t>Orange –</a:t>
                      </a:r>
                      <a:r>
                        <a:rPr lang="en-US" sz="900" b="0" strike="noStrike" baseline="0" dirty="0" smtClean="0">
                          <a:solidFill>
                            <a:schemeClr val="tx1"/>
                          </a:solidFill>
                        </a:rPr>
                        <a:t> eggs - coca</a:t>
                      </a: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3"/>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21:30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Gather up gear for midnight hike</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4"/>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22:00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strike="noStrike" kern="1200" baseline="0" dirty="0" smtClean="0">
                        <a:solidFill>
                          <a:schemeClr val="dk1"/>
                        </a:solidFill>
                        <a:effectLst/>
                        <a:latin typeface="+mn-lt"/>
                        <a:ea typeface="+mn-ea"/>
                        <a:cs typeface="+mn-cs"/>
                      </a:endParaRPr>
                    </a:p>
                    <a:p>
                      <a:pPr marL="0" marR="0" indent="0" algn="l">
                        <a:spcBef>
                          <a:spcPts val="0"/>
                        </a:spcBef>
                        <a:spcAft>
                          <a:spcPts val="0"/>
                        </a:spcAft>
                        <a:buNone/>
                      </a:pPr>
                      <a:r>
                        <a:rPr lang="en-US" sz="900" b="1" strike="noStrike" kern="1200" baseline="0" dirty="0" smtClean="0">
                          <a:solidFill>
                            <a:schemeClr val="dk1"/>
                          </a:solidFill>
                          <a:effectLst/>
                          <a:latin typeface="+mn-lt"/>
                          <a:ea typeface="+mn-ea"/>
                          <a:cs typeface="+mn-cs"/>
                        </a:rPr>
                        <a:t>MIDNIGHT HIKE</a:t>
                      </a: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1" strike="noStrike" baseline="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1" strike="noStrike" baseline="0" dirty="0" smtClean="0">
                          <a:solidFill>
                            <a:schemeClr val="tx1"/>
                          </a:solidFill>
                          <a:latin typeface="+mn-lt"/>
                        </a:rPr>
                        <a:t>Sarah C.</a:t>
                      </a: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5"/>
                  </a:ext>
                </a:extLst>
              </a:tr>
              <a:tr h="750930">
                <a:tc>
                  <a:txBody>
                    <a:bodyPr/>
                    <a:lstStyle/>
                    <a:p>
                      <a:pPr algn="ctr" fontAlgn="b"/>
                      <a:endParaRPr lang="en-US" sz="1000" b="1" i="0" u="none" strike="noStrike" dirty="0" smtClean="0">
                        <a:solidFill>
                          <a:schemeClr val="tx1"/>
                        </a:solidFill>
                        <a:effectLst/>
                        <a:latin typeface="Calibri"/>
                      </a:endParaRPr>
                    </a:p>
                    <a:p>
                      <a:pPr algn="ctr" fontAlgn="b"/>
                      <a:r>
                        <a:rPr lang="en-US" sz="1000" b="1" i="0" u="none" strike="noStrike" dirty="0" smtClean="0">
                          <a:solidFill>
                            <a:schemeClr val="tx1"/>
                          </a:solidFill>
                          <a:effectLst/>
                          <a:latin typeface="Calibri"/>
                        </a:rPr>
                        <a:t>23:00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endParaRPr lang="en-US" sz="900" b="1" kern="1200" dirty="0" smtClean="0">
                        <a:solidFill>
                          <a:schemeClr val="dk1"/>
                        </a:solidFill>
                        <a:effectLst/>
                        <a:latin typeface="+mn-lt"/>
                        <a:ea typeface="Times New Roman"/>
                        <a:cs typeface="Times New Roman"/>
                      </a:endParaRPr>
                    </a:p>
                    <a:p>
                      <a:pPr marL="0" marR="0" indent="0" algn="l">
                        <a:spcBef>
                          <a:spcPts val="0"/>
                        </a:spcBef>
                        <a:spcAft>
                          <a:spcPts val="0"/>
                        </a:spcAft>
                        <a:buNone/>
                      </a:pPr>
                      <a:r>
                        <a:rPr lang="en-US" sz="900" b="1" kern="1200" dirty="0" smtClean="0">
                          <a:solidFill>
                            <a:schemeClr val="dk1"/>
                          </a:solidFill>
                          <a:effectLst/>
                          <a:latin typeface="+mn-lt"/>
                          <a:ea typeface="Times New Roman"/>
                          <a:cs typeface="Times New Roman"/>
                        </a:rPr>
                        <a:t>HOT</a:t>
                      </a:r>
                      <a:r>
                        <a:rPr lang="en-US" sz="900" b="1" kern="1200" baseline="0" dirty="0" smtClean="0">
                          <a:solidFill>
                            <a:schemeClr val="dk1"/>
                          </a:solidFill>
                          <a:effectLst/>
                          <a:latin typeface="+mn-lt"/>
                          <a:ea typeface="Times New Roman"/>
                          <a:cs typeface="Times New Roman"/>
                        </a:rPr>
                        <a:t> CHOCOLATE </a:t>
                      </a:r>
                      <a:endParaRPr lang="en-US" sz="900" b="1" kern="1200" dirty="0" smtClean="0">
                        <a:solidFill>
                          <a:schemeClr val="dk1"/>
                        </a:solidFill>
                        <a:effectLst/>
                        <a:latin typeface="+mn-lt"/>
                        <a:ea typeface="Times New Roman"/>
                        <a:cs typeface="Times New Roman"/>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006"/>
                  </a:ext>
                </a:extLst>
              </a:tr>
              <a:tr h="750930">
                <a:tc>
                  <a:txBody>
                    <a:bodyPr/>
                    <a:lstStyle/>
                    <a:p>
                      <a:pPr algn="ctr" fontAlgn="b"/>
                      <a:r>
                        <a:rPr lang="en-US" sz="1000" b="1" i="0" u="none" strike="noStrike" dirty="0" smtClean="0">
                          <a:solidFill>
                            <a:schemeClr val="tx1"/>
                          </a:solidFill>
                          <a:effectLst/>
                          <a:latin typeface="Calibri"/>
                        </a:rPr>
                        <a:t>00:00</a:t>
                      </a:r>
                      <a:endParaRPr lang="en-US" sz="1000" b="1" i="0" u="none" strike="noStrike" dirty="0">
                        <a:solidFill>
                          <a:schemeClr val="tx1"/>
                        </a:solidFill>
                        <a:effectLst/>
                        <a:latin typeface="Calibri"/>
                      </a:endParaRPr>
                    </a:p>
                  </a:txBody>
                  <a:tcPr marR="9525" marT="9525" marB="0">
                    <a:solidFill>
                      <a:schemeClr val="bg1">
                        <a:lumMod val="85000"/>
                      </a:schemeClr>
                    </a:solidFill>
                  </a:tcPr>
                </a:tc>
                <a:tc>
                  <a:txBody>
                    <a:bodyPr/>
                    <a:lstStyle/>
                    <a:p>
                      <a:pPr marL="0" marR="0" indent="0" algn="l">
                        <a:spcBef>
                          <a:spcPts val="0"/>
                        </a:spcBef>
                        <a:spcAft>
                          <a:spcPts val="0"/>
                        </a:spcAft>
                        <a:buNone/>
                      </a:pPr>
                      <a:r>
                        <a:rPr lang="en-US" sz="900" b="1" kern="1200" dirty="0" smtClean="0">
                          <a:solidFill>
                            <a:schemeClr val="dk1"/>
                          </a:solidFill>
                          <a:effectLst/>
                          <a:latin typeface="+mn-lt"/>
                          <a:ea typeface="Times New Roman"/>
                          <a:cs typeface="Times New Roman"/>
                        </a:rPr>
                        <a:t>TEETH &amp;</a:t>
                      </a:r>
                      <a:r>
                        <a:rPr lang="en-US" sz="900" b="1" kern="1200" baseline="0" dirty="0" smtClean="0">
                          <a:solidFill>
                            <a:schemeClr val="dk1"/>
                          </a:solidFill>
                          <a:effectLst/>
                          <a:latin typeface="+mn-lt"/>
                          <a:ea typeface="Times New Roman"/>
                          <a:cs typeface="Times New Roman"/>
                        </a:rPr>
                        <a:t> BED</a:t>
                      </a:r>
                      <a:endParaRPr lang="en-US" sz="900" b="1" kern="1200" dirty="0" smtClean="0">
                        <a:solidFill>
                          <a:schemeClr val="dk1"/>
                        </a:solidFill>
                        <a:effectLst/>
                        <a:latin typeface="+mn-lt"/>
                        <a:ea typeface="Times New Roman"/>
                        <a:cs typeface="Times New Roman"/>
                      </a:endParaRPr>
                    </a:p>
                  </a:txBody>
                  <a:tcPr marR="68580" marT="0" marB="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baseline="0" dirty="0" smtClean="0">
                        <a:solidFill>
                          <a:schemeClr val="tx1"/>
                        </a:solidFill>
                        <a:latin typeface="+mn-lt"/>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b="0" strike="noStrike" dirty="0" smtClean="0">
                        <a:solidFill>
                          <a:schemeClr val="tx1"/>
                        </a:solidFill>
                      </a:endParaRPr>
                    </a:p>
                  </a:txBody>
                  <a:tcPr marT="0">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dirty="0" smtClean="0">
                        <a:solidFill>
                          <a:schemeClr val="tx1"/>
                        </a:solidFill>
                        <a:effectLst/>
                        <a:latin typeface="+mn-lt"/>
                      </a:endParaRPr>
                    </a:p>
                  </a:txBody>
                  <a:tcPr marT="0">
                    <a:solidFill>
                      <a:schemeClr val="bg1">
                        <a:lumMod val="85000"/>
                      </a:schemeClr>
                    </a:solidFill>
                  </a:tcPr>
                </a:tc>
                <a:extLst>
                  <a:ext uri="{0D108BD9-81ED-4DB2-BD59-A6C34878D82A}">
                    <a16:rowId xmlns:a16="http://schemas.microsoft.com/office/drawing/2014/main" xmlns="" val="1077982740"/>
                  </a:ext>
                </a:extLst>
              </a:tr>
            </a:tbl>
          </a:graphicData>
        </a:graphic>
      </p:graphicFrame>
    </p:spTree>
    <p:extLst>
      <p:ext uri="{BB962C8B-B14F-4D97-AF65-F5344CB8AC3E}">
        <p14:creationId xmlns:p14="http://schemas.microsoft.com/office/powerpoint/2010/main" xmlns="" val="187586212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49529</TotalTime>
  <Words>1170</Words>
  <Application>Microsoft Office PowerPoint</Application>
  <PresentationFormat>On-screen Show (4:3)</PresentationFormat>
  <Paragraphs>438</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Slide 1</vt:lpstr>
      <vt:lpstr> CAMP PLANNING SESSIONS</vt:lpstr>
      <vt:lpstr> CAMP PLANNING SESSIONS</vt:lpstr>
      <vt:lpstr> CAMP PLANNING SESSIONS</vt:lpstr>
      <vt:lpstr> CAMP PLANNING SESSIONS</vt:lpstr>
      <vt:lpstr> CAMP PLANNING SESSIONS</vt:lpstr>
      <vt:lpstr> BEAVERS PLANNING SESSION – GETTING CAMPSITE READY</vt:lpstr>
      <vt:lpstr> BEAVERS PLANNING SESSION – WELCOME THE BEAVERS</vt:lpstr>
      <vt:lpstr> BEAVERS PLANNING SESSION – DAY 1</vt:lpstr>
      <vt:lpstr> BEAVERS PLANNING SESSION – DAY 2 </vt:lpstr>
      <vt:lpstr> BEAVERS PLANNING SESSION – DAY 2 </vt:lpstr>
      <vt:lpstr> BEAVERS PLANNING SESSION – DAY 2 </vt:lpstr>
      <vt:lpstr> BEAVERS PLANNING SESSION – DAY 3 </vt:lpstr>
    </vt:vector>
  </TitlesOfParts>
  <Company>The Bank of New York Mellon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BEAVERS PLANNING SESSION</dc:title>
  <dc:creator>Corvin, Simon</dc:creator>
  <cp:lastModifiedBy>Leonie</cp:lastModifiedBy>
  <cp:revision>98</cp:revision>
  <cp:lastPrinted>2019-02-08T14:36:30Z</cp:lastPrinted>
  <dcterms:created xsi:type="dcterms:W3CDTF">2015-09-01T11:57:59Z</dcterms:created>
  <dcterms:modified xsi:type="dcterms:W3CDTF">2021-03-23T14:31:48Z</dcterms:modified>
</cp:coreProperties>
</file>