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4"/>
  </p:sldMasterIdLst>
  <p:sldIdLst>
    <p:sldId id="277" r:id="rId5"/>
    <p:sldId id="257" r:id="rId6"/>
    <p:sldId id="258" r:id="rId7"/>
    <p:sldId id="259" r:id="rId8"/>
    <p:sldId id="260" r:id="rId9"/>
    <p:sldId id="279" r:id="rId10"/>
    <p:sldId id="262" r:id="rId11"/>
    <p:sldId id="263" r:id="rId12"/>
    <p:sldId id="264" r:id="rId13"/>
    <p:sldId id="265" r:id="rId14"/>
    <p:sldId id="269" r:id="rId15"/>
    <p:sldId id="266" r:id="rId16"/>
    <p:sldId id="267" r:id="rId17"/>
    <p:sldId id="270" r:id="rId18"/>
    <p:sldId id="271" r:id="rId19"/>
    <p:sldId id="275" r:id="rId20"/>
    <p:sldId id="272" r:id="rId21"/>
    <p:sldId id="273" r:id="rId22"/>
    <p:sldId id="274" r:id="rId23"/>
    <p:sldId id="276" r:id="rId24"/>
    <p:sldId id="281" r:id="rId25"/>
    <p:sldId id="288" r:id="rId26"/>
    <p:sldId id="280" r:id="rId27"/>
    <p:sldId id="289" r:id="rId28"/>
    <p:sldId id="282" r:id="rId29"/>
    <p:sldId id="283" r:id="rId30"/>
    <p:sldId id="284" r:id="rId31"/>
    <p:sldId id="285" r:id="rId32"/>
    <p:sldId id="286" r:id="rId33"/>
    <p:sldId id="287" r:id="rId34"/>
    <p:sldId id="291" r:id="rId35"/>
    <p:sldId id="27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3" d="100"/>
          <a:sy n="73" d="100"/>
        </p:scale>
        <p:origin x="-33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3153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260539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27971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1FA0-E52C-43C1-BD0B-0B961EB513B1}" type="slidenum">
              <a:rPr lang="en-GB" smtClean="0"/>
              <a:pPr/>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71198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31809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2886712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866031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1714843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362246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269985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352049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741318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8762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3502625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247962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410878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3CCD71-9D9F-4610-8057-A266660302B2}" type="datetimeFigureOut">
              <a:rPr lang="en-GB" smtClean="0"/>
              <a:pPr/>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1FA0-E52C-43C1-BD0B-0B961EB513B1}" type="slidenum">
              <a:rPr lang="en-GB" smtClean="0"/>
              <a:pPr/>
              <a:t>‹#›</a:t>
            </a:fld>
            <a:endParaRPr lang="en-GB"/>
          </a:p>
        </p:txBody>
      </p:sp>
    </p:spTree>
    <p:extLst>
      <p:ext uri="{BB962C8B-B14F-4D97-AF65-F5344CB8AC3E}">
        <p14:creationId xmlns:p14="http://schemas.microsoft.com/office/powerpoint/2010/main" xmlns="" val="280521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83CCD71-9D9F-4610-8057-A266660302B2}" type="datetimeFigureOut">
              <a:rPr lang="en-GB" smtClean="0">
                <a:solidFill>
                  <a:prstClr val="black">
                    <a:tint val="75000"/>
                  </a:prstClr>
                </a:solidFill>
              </a:rPr>
              <a:pPr/>
              <a:t>04/03/2021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4131FA0-E52C-43C1-BD0B-0B961EB513B1}" type="slidenum">
              <a:rPr lang="en-GB" smtClean="0">
                <a:solidFill>
                  <a:srgbClr val="90C226"/>
                </a:solidFill>
              </a:rPr>
              <a:pPr/>
              <a:t>‹#›</a:t>
            </a:fld>
            <a:endParaRPr lang="en-GB">
              <a:solidFill>
                <a:srgbClr val="90C226"/>
              </a:solidFill>
            </a:endParaRPr>
          </a:p>
        </p:txBody>
      </p:sp>
    </p:spTree>
    <p:extLst>
      <p:ext uri="{BB962C8B-B14F-4D97-AF65-F5344CB8AC3E}">
        <p14:creationId xmlns:p14="http://schemas.microsoft.com/office/powerpoint/2010/main" xmlns="" val="3745485833"/>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2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orthstarmoving.com/blog/2016/celebrate-chinese-new-year-2/"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www.shutupandeat.ca/2015/02/18/chinese-new-year-101-year-of-the-sheep/"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643436"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hinese.stackexchange.com/questions/12139/what-is-the-chinese-word-for-a-chinese-lantern"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u-handbag.typepad.com/uhandblog/2008/02/happiest-chines.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xmlns="" id="{8C3A6146-BB2C-4959-8454-FFABE421C67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893" r="-2"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F3040C1A-53C1-40BF-8B7D-6CA053743D58}"/>
              </a:ext>
            </a:extLst>
          </p:cNvPr>
          <p:cNvSpPr>
            <a:spLocks noGrp="1"/>
          </p:cNvSpPr>
          <p:nvPr>
            <p:ph type="ctrTitle"/>
          </p:nvPr>
        </p:nvSpPr>
        <p:spPr>
          <a:xfrm>
            <a:off x="442070" y="1312780"/>
            <a:ext cx="4238013" cy="956425"/>
          </a:xfrm>
        </p:spPr>
        <p:txBody>
          <a:bodyPr>
            <a:normAutofit fontScale="90000"/>
          </a:bodyPr>
          <a:lstStyle/>
          <a:p>
            <a:pPr algn="ctr"/>
            <a:r>
              <a:rPr lang="en-GB" b="1" smtClean="0"/>
              <a:t>Welcome</a:t>
            </a:r>
            <a:br>
              <a:rPr lang="en-GB" b="1" smtClean="0"/>
            </a:br>
            <a:r>
              <a:rPr lang="en-GB" b="1" smtClean="0"/>
              <a:t>Scouts</a:t>
            </a:r>
            <a:endParaRPr lang="en-GB" b="1" dirty="0"/>
          </a:p>
        </p:txBody>
      </p:sp>
      <p:sp>
        <p:nvSpPr>
          <p:cNvPr id="14" name="Title 1">
            <a:extLst>
              <a:ext uri="{FF2B5EF4-FFF2-40B4-BE49-F238E27FC236}">
                <a16:creationId xmlns:a16="http://schemas.microsoft.com/office/drawing/2014/main" xmlns="" id="{F3040C1A-53C1-40BF-8B7D-6CA053743D58}"/>
              </a:ext>
            </a:extLst>
          </p:cNvPr>
          <p:cNvSpPr txBox="1">
            <a:spLocks/>
          </p:cNvSpPr>
          <p:nvPr/>
        </p:nvSpPr>
        <p:spPr>
          <a:xfrm>
            <a:off x="604105" y="3843242"/>
            <a:ext cx="4238013" cy="821203"/>
          </a:xfrm>
          <a:prstGeom prst="rect">
            <a:avLst/>
          </a:prstGeom>
        </p:spPr>
        <p:txBody>
          <a:bodyPr vert="horz" lIns="91440" tIns="45720" rIns="91440" bIns="45720" rtlCol="0" anchor="b">
            <a:normAutofit fontScale="9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CN" altLang="en-US" dirty="0"/>
              <a:t>欢迎</a:t>
            </a:r>
          </a:p>
        </p:txBody>
      </p:sp>
    </p:spTree>
    <p:extLst>
      <p:ext uri="{BB962C8B-B14F-4D97-AF65-F5344CB8AC3E}">
        <p14:creationId xmlns:p14="http://schemas.microsoft.com/office/powerpoint/2010/main" xmlns="" val="115265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C32E6B-A634-4DB5-8C92-D2531DE695DA}"/>
              </a:ext>
            </a:extLst>
          </p:cNvPr>
          <p:cNvSpPr>
            <a:spLocks noGrp="1"/>
          </p:cNvSpPr>
          <p:nvPr>
            <p:ph type="title"/>
          </p:nvPr>
        </p:nvSpPr>
        <p:spPr>
          <a:xfrm>
            <a:off x="677333" y="609600"/>
            <a:ext cx="11079237" cy="1961322"/>
          </a:xfrm>
        </p:spPr>
        <p:txBody>
          <a:bodyPr>
            <a:noAutofit/>
          </a:bodyPr>
          <a:lstStyle/>
          <a:p>
            <a:r>
              <a:rPr lang="en-GB" sz="3600" b="0" i="0" dirty="0">
                <a:solidFill>
                  <a:schemeClr val="tx1"/>
                </a:solidFill>
                <a:effectLst/>
                <a:latin typeface="Calibri" panose="020F0502020204030204" pitchFamily="34" charset="0"/>
                <a:cs typeface="Calibri" panose="020F0502020204030204" pitchFamily="34" charset="0"/>
              </a:rPr>
              <a:t>In the Chinese calendar, each year is represented by one of twelve animals. 2020 is the year of the rat, but which of these animals doesn’t feature in the Chinese zodiac?</a:t>
            </a:r>
            <a:endParaRPr lang="en-GB" sz="36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E84BC705-4A3F-44FA-89A2-068AEE7520FE}"/>
              </a:ext>
            </a:extLst>
          </p:cNvPr>
          <p:cNvSpPr txBox="1"/>
          <p:nvPr/>
        </p:nvSpPr>
        <p:spPr>
          <a:xfrm>
            <a:off x="875210" y="5746141"/>
            <a:ext cx="10554789" cy="646331"/>
          </a:xfrm>
          <a:prstGeom prst="rect">
            <a:avLst/>
          </a:prstGeom>
          <a:noFill/>
        </p:spPr>
        <p:txBody>
          <a:bodyPr wrap="square">
            <a:spAutoFit/>
          </a:bodyPr>
          <a:lstStyle/>
          <a:p>
            <a:r>
              <a:rPr lang="en-GB" b="0" i="0" dirty="0">
                <a:effectLst/>
                <a:latin typeface="Arimo"/>
              </a:rPr>
              <a:t>The Chinese zodiac doesn’t feature a duck. The animals of the zodiac are a rat, ox, tiger, rabbit, dragon, snake, horse, ram, monkey, rooster, dog, and pig</a:t>
            </a:r>
            <a:r>
              <a:rPr lang="en-GB" b="0" i="0" dirty="0">
                <a:solidFill>
                  <a:srgbClr val="404040"/>
                </a:solidFill>
                <a:effectLst/>
                <a:latin typeface="Arimo"/>
              </a:rPr>
              <a:t>.</a:t>
            </a:r>
            <a:endParaRPr lang="en-GB" dirty="0"/>
          </a:p>
        </p:txBody>
      </p:sp>
      <p:sp>
        <p:nvSpPr>
          <p:cNvPr id="6" name="Content Placeholder 2">
            <a:extLst>
              <a:ext uri="{FF2B5EF4-FFF2-40B4-BE49-F238E27FC236}">
                <a16:creationId xmlns:a16="http://schemas.microsoft.com/office/drawing/2014/main" xmlns="" id="{AD102ED6-E5B0-4E39-A0FD-B27A89A15346}"/>
              </a:ext>
            </a:extLst>
          </p:cNvPr>
          <p:cNvSpPr txBox="1">
            <a:spLocks/>
          </p:cNvSpPr>
          <p:nvPr/>
        </p:nvSpPr>
        <p:spPr>
          <a:xfrm>
            <a:off x="687936" y="3376087"/>
            <a:ext cx="8596668" cy="46382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Dragon </a:t>
            </a:r>
          </a:p>
        </p:txBody>
      </p:sp>
      <p:sp>
        <p:nvSpPr>
          <p:cNvPr id="7" name="Content Placeholder 2">
            <a:extLst>
              <a:ext uri="{FF2B5EF4-FFF2-40B4-BE49-F238E27FC236}">
                <a16:creationId xmlns:a16="http://schemas.microsoft.com/office/drawing/2014/main" xmlns="" id="{AD102ED6-E5B0-4E39-A0FD-B27A89A15346}"/>
              </a:ext>
            </a:extLst>
          </p:cNvPr>
          <p:cNvSpPr txBox="1">
            <a:spLocks/>
          </p:cNvSpPr>
          <p:nvPr/>
        </p:nvSpPr>
        <p:spPr>
          <a:xfrm>
            <a:off x="687936" y="3705310"/>
            <a:ext cx="8596668" cy="4214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Duck</a:t>
            </a:r>
          </a:p>
        </p:txBody>
      </p:sp>
      <p:sp>
        <p:nvSpPr>
          <p:cNvPr id="8" name="Content Placeholder 2">
            <a:extLst>
              <a:ext uri="{FF2B5EF4-FFF2-40B4-BE49-F238E27FC236}">
                <a16:creationId xmlns:a16="http://schemas.microsoft.com/office/drawing/2014/main" xmlns="" id="{AD102ED6-E5B0-4E39-A0FD-B27A89A15346}"/>
              </a:ext>
            </a:extLst>
          </p:cNvPr>
          <p:cNvSpPr txBox="1">
            <a:spLocks/>
          </p:cNvSpPr>
          <p:nvPr/>
        </p:nvSpPr>
        <p:spPr>
          <a:xfrm>
            <a:off x="687936" y="2997076"/>
            <a:ext cx="8596668" cy="4214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smtClean="0"/>
              <a:t>Dog</a:t>
            </a:r>
            <a:endParaRPr lang="en-GB" sz="2800" dirty="0"/>
          </a:p>
        </p:txBody>
      </p:sp>
      <p:sp>
        <p:nvSpPr>
          <p:cNvPr id="10" name="AutoShape 6" descr="Image result for cartoon duck transparent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2" cstate="print"/>
          <a:stretch>
            <a:fillRect/>
          </a:stretch>
        </p:blipFill>
        <p:spPr>
          <a:xfrm>
            <a:off x="6727371" y="2768687"/>
            <a:ext cx="2704011" cy="2716082"/>
          </a:xfrm>
          <a:prstGeom prst="rect">
            <a:avLst/>
          </a:prstGeom>
        </p:spPr>
      </p:pic>
    </p:spTree>
    <p:extLst>
      <p:ext uri="{BB962C8B-B14F-4D97-AF65-F5344CB8AC3E}">
        <p14:creationId xmlns:p14="http://schemas.microsoft.com/office/powerpoint/2010/main" xmlns="" val="11611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C32E6B-A634-4DB5-8C92-D2531DE695DA}"/>
              </a:ext>
            </a:extLst>
          </p:cNvPr>
          <p:cNvSpPr>
            <a:spLocks noGrp="1"/>
          </p:cNvSpPr>
          <p:nvPr>
            <p:ph type="title"/>
          </p:nvPr>
        </p:nvSpPr>
        <p:spPr>
          <a:xfrm>
            <a:off x="677333" y="609600"/>
            <a:ext cx="10608975" cy="1961322"/>
          </a:xfrm>
        </p:spPr>
        <p:txBody>
          <a:bodyPr>
            <a:normAutofit/>
          </a:bodyPr>
          <a:lstStyle/>
          <a:p>
            <a:r>
              <a:rPr lang="en-GB" sz="3600" dirty="0">
                <a:solidFill>
                  <a:schemeClr val="tx1"/>
                </a:solidFill>
                <a:latin typeface="Calibri" panose="020F0502020204030204" pitchFamily="34" charset="0"/>
                <a:cs typeface="Calibri" panose="020F0502020204030204" pitchFamily="34" charset="0"/>
              </a:rPr>
              <a:t>T</a:t>
            </a:r>
            <a:r>
              <a:rPr lang="en-GB" sz="3600" b="0" i="0" dirty="0">
                <a:solidFill>
                  <a:schemeClr val="tx1"/>
                </a:solidFill>
                <a:effectLst/>
                <a:latin typeface="Calibri" panose="020F0502020204030204" pitchFamily="34" charset="0"/>
                <a:cs typeface="Calibri" panose="020F0502020204030204" pitchFamily="34" charset="0"/>
              </a:rPr>
              <a:t>he Chinese </a:t>
            </a:r>
            <a:r>
              <a:rPr lang="en-GB" sz="3600" dirty="0">
                <a:solidFill>
                  <a:schemeClr val="tx1"/>
                </a:solidFill>
                <a:latin typeface="Calibri" panose="020F0502020204030204" pitchFamily="34" charset="0"/>
                <a:cs typeface="Calibri" panose="020F0502020204030204" pitchFamily="34" charset="0"/>
              </a:rPr>
              <a:t>New Year celebrations last for more than one day but how many?</a:t>
            </a:r>
          </a:p>
        </p:txBody>
      </p:sp>
      <p:sp>
        <p:nvSpPr>
          <p:cNvPr id="5" name="TextBox 4">
            <a:extLst>
              <a:ext uri="{FF2B5EF4-FFF2-40B4-BE49-F238E27FC236}">
                <a16:creationId xmlns:a16="http://schemas.microsoft.com/office/drawing/2014/main" xmlns="" id="{E84BC705-4A3F-44FA-89A2-068AEE7520FE}"/>
              </a:ext>
            </a:extLst>
          </p:cNvPr>
          <p:cNvSpPr txBox="1"/>
          <p:nvPr/>
        </p:nvSpPr>
        <p:spPr>
          <a:xfrm>
            <a:off x="1924355" y="5819029"/>
            <a:ext cx="6102626" cy="369332"/>
          </a:xfrm>
          <a:prstGeom prst="rect">
            <a:avLst/>
          </a:prstGeom>
          <a:noFill/>
        </p:spPr>
        <p:txBody>
          <a:bodyPr wrap="square">
            <a:spAutoFit/>
          </a:bodyPr>
          <a:lstStyle/>
          <a:p>
            <a:r>
              <a:rPr lang="en-GB" dirty="0">
                <a:latin typeface="Calibri" panose="020F0502020204030204" pitchFamily="34" charset="0"/>
                <a:cs typeface="Calibri" panose="020F0502020204030204" pitchFamily="34" charset="0"/>
              </a:rPr>
              <a:t>The celebrations last for 15 Days.</a:t>
            </a:r>
          </a:p>
        </p:txBody>
      </p:sp>
      <p:sp>
        <p:nvSpPr>
          <p:cNvPr id="6" name="Content Placeholder 2">
            <a:extLst>
              <a:ext uri="{FF2B5EF4-FFF2-40B4-BE49-F238E27FC236}">
                <a16:creationId xmlns:a16="http://schemas.microsoft.com/office/drawing/2014/main" xmlns="" id="{AD102ED6-E5B0-4E39-A0FD-B27A89A15346}"/>
              </a:ext>
            </a:extLst>
          </p:cNvPr>
          <p:cNvSpPr txBox="1">
            <a:spLocks/>
          </p:cNvSpPr>
          <p:nvPr/>
        </p:nvSpPr>
        <p:spPr>
          <a:xfrm>
            <a:off x="702513" y="2461310"/>
            <a:ext cx="8596668" cy="4426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28</a:t>
            </a:r>
          </a:p>
        </p:txBody>
      </p:sp>
      <p:sp>
        <p:nvSpPr>
          <p:cNvPr id="7" name="Content Placeholder 2">
            <a:extLst>
              <a:ext uri="{FF2B5EF4-FFF2-40B4-BE49-F238E27FC236}">
                <a16:creationId xmlns:a16="http://schemas.microsoft.com/office/drawing/2014/main" xmlns="" id="{AD102ED6-E5B0-4E39-A0FD-B27A89A15346}"/>
              </a:ext>
            </a:extLst>
          </p:cNvPr>
          <p:cNvSpPr txBox="1">
            <a:spLocks/>
          </p:cNvSpPr>
          <p:nvPr/>
        </p:nvSpPr>
        <p:spPr>
          <a:xfrm>
            <a:off x="702513" y="3294493"/>
            <a:ext cx="8596668" cy="3949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latin typeface="Calibri" panose="020F0502020204030204" pitchFamily="34" charset="0"/>
                <a:cs typeface="Calibri" panose="020F0502020204030204" pitchFamily="34" charset="0"/>
              </a:rPr>
              <a:t>15</a:t>
            </a:r>
          </a:p>
        </p:txBody>
      </p:sp>
      <p:sp>
        <p:nvSpPr>
          <p:cNvPr id="8" name="Content Placeholder 2">
            <a:extLst>
              <a:ext uri="{FF2B5EF4-FFF2-40B4-BE49-F238E27FC236}">
                <a16:creationId xmlns:a16="http://schemas.microsoft.com/office/drawing/2014/main" xmlns="" id="{AD102ED6-E5B0-4E39-A0FD-B27A89A15346}"/>
              </a:ext>
            </a:extLst>
          </p:cNvPr>
          <p:cNvSpPr txBox="1">
            <a:spLocks/>
          </p:cNvSpPr>
          <p:nvPr/>
        </p:nvSpPr>
        <p:spPr>
          <a:xfrm>
            <a:off x="702513" y="2919842"/>
            <a:ext cx="8596668" cy="4426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smtClean="0">
                <a:latin typeface="Calibri" panose="020F0502020204030204" pitchFamily="34" charset="0"/>
                <a:cs typeface="Calibri" panose="020F0502020204030204" pitchFamily="34" charset="0"/>
              </a:rPr>
              <a:t>17</a:t>
            </a:r>
            <a:endParaRPr lang="en-GB" sz="2800" dirty="0">
              <a:latin typeface="Calibri" panose="020F0502020204030204" pitchFamily="34" charset="0"/>
              <a:cs typeface="Calibri" panose="020F0502020204030204" pitchFamily="34" charset="0"/>
            </a:endParaRPr>
          </a:p>
        </p:txBody>
      </p:sp>
      <p:pic>
        <p:nvPicPr>
          <p:cNvPr id="7172" name="Picture 4" descr="Image result for cartoon chinese lion"/>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1181"/>
          <a:stretch/>
        </p:blipFill>
        <p:spPr bwMode="auto">
          <a:xfrm>
            <a:off x="6242765" y="2078485"/>
            <a:ext cx="4323513" cy="32218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83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additive="base">
                                        <p:cTn id="25" dur="500" fill="hold"/>
                                        <p:tgtEl>
                                          <p:spTgt spid="7172"/>
                                        </p:tgtEl>
                                        <p:attrNameLst>
                                          <p:attrName>ppt_x</p:attrName>
                                        </p:attrNameLst>
                                      </p:cBhvr>
                                      <p:tavLst>
                                        <p:tav tm="0">
                                          <p:val>
                                            <p:strVal val="#ppt_x"/>
                                          </p:val>
                                        </p:tav>
                                        <p:tav tm="100000">
                                          <p:val>
                                            <p:strVal val="#ppt_x"/>
                                          </p:val>
                                        </p:tav>
                                      </p:tavLst>
                                    </p:anim>
                                    <p:anim calcmode="lin" valueType="num">
                                      <p:cBhvr additive="base">
                                        <p:cTn id="2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B817C-95AB-47AD-B588-B12B2701E45C}"/>
              </a:ext>
            </a:extLst>
          </p:cNvPr>
          <p:cNvSpPr>
            <a:spLocks noGrp="1"/>
          </p:cNvSpPr>
          <p:nvPr>
            <p:ph type="title"/>
          </p:nvPr>
        </p:nvSpPr>
        <p:spPr>
          <a:xfrm>
            <a:off x="677333" y="609599"/>
            <a:ext cx="10896357" cy="1444487"/>
          </a:xfrm>
        </p:spPr>
        <p:txBody>
          <a:bodyPr>
            <a:normAutofit/>
          </a:bodyPr>
          <a:lstStyle/>
          <a:p>
            <a:r>
              <a:rPr lang="en-GB" sz="3600" b="0" i="0" dirty="0">
                <a:solidFill>
                  <a:schemeClr val="tx1"/>
                </a:solidFill>
                <a:effectLst/>
                <a:latin typeface="Calibri" panose="020F0502020204030204" pitchFamily="34" charset="0"/>
                <a:cs typeface="Calibri" panose="020F0502020204030204" pitchFamily="34" charset="0"/>
              </a:rPr>
              <a:t>It is a Chinese tradition to light fireworks. Aside from using them to celebrate, they are used to do what?</a:t>
            </a:r>
            <a:endParaRPr lang="en-GB" sz="36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602AC4BF-1EAE-4B46-8B37-798ECA7D2E7E}"/>
              </a:ext>
            </a:extLst>
          </p:cNvPr>
          <p:cNvSpPr txBox="1"/>
          <p:nvPr/>
        </p:nvSpPr>
        <p:spPr>
          <a:xfrm>
            <a:off x="677333" y="5405209"/>
            <a:ext cx="10582850" cy="923330"/>
          </a:xfrm>
          <a:prstGeom prst="rect">
            <a:avLst/>
          </a:prstGeom>
          <a:noFill/>
        </p:spPr>
        <p:txBody>
          <a:bodyPr wrap="square">
            <a:spAutoFit/>
          </a:bodyPr>
          <a:lstStyle/>
          <a:p>
            <a:r>
              <a:rPr lang="en-GB" b="0" i="0" dirty="0">
                <a:effectLst/>
                <a:latin typeface="Calibri" panose="020F0502020204030204" pitchFamily="34" charset="0"/>
                <a:cs typeface="Calibri" panose="020F0502020204030204" pitchFamily="34" charset="0"/>
              </a:rPr>
              <a:t>According to old legend, burning bamboo would create loud noises that scared away a monster called </a:t>
            </a:r>
            <a:r>
              <a:rPr lang="en-GB" b="0" i="0" dirty="0" err="1">
                <a:effectLst/>
                <a:latin typeface="Calibri" panose="020F0502020204030204" pitchFamily="34" charset="0"/>
                <a:cs typeface="Calibri" panose="020F0502020204030204" pitchFamily="34" charset="0"/>
              </a:rPr>
              <a:t>Nián</a:t>
            </a:r>
            <a:r>
              <a:rPr lang="en-GB" b="0" i="0" dirty="0">
                <a:effectLst/>
                <a:latin typeface="Calibri" panose="020F0502020204030204" pitchFamily="34" charset="0"/>
                <a:cs typeface="Calibri" panose="020F0502020204030204" pitchFamily="34" charset="0"/>
              </a:rPr>
              <a:t>. This developed the tradition of using fireworks to create the loud noises and bright lights needed to keep evil spirits away.</a:t>
            </a:r>
            <a:endParaRPr lang="en-GB"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xmlns="" id="{8A57C3B5-39DA-4D1E-B5C4-FC45ED875B8F}"/>
              </a:ext>
            </a:extLst>
          </p:cNvPr>
          <p:cNvSpPr txBox="1">
            <a:spLocks/>
          </p:cNvSpPr>
          <p:nvPr/>
        </p:nvSpPr>
        <p:spPr>
          <a:xfrm>
            <a:off x="702514" y="3167998"/>
            <a:ext cx="8596668" cy="4063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To make the air smell nice</a:t>
            </a:r>
          </a:p>
        </p:txBody>
      </p:sp>
      <p:sp>
        <p:nvSpPr>
          <p:cNvPr id="7" name="Content Placeholder 2">
            <a:extLst>
              <a:ext uri="{FF2B5EF4-FFF2-40B4-BE49-F238E27FC236}">
                <a16:creationId xmlns:a16="http://schemas.microsoft.com/office/drawing/2014/main" xmlns="" id="{8A57C3B5-39DA-4D1E-B5C4-FC45ED875B8F}"/>
              </a:ext>
            </a:extLst>
          </p:cNvPr>
          <p:cNvSpPr txBox="1">
            <a:spLocks/>
          </p:cNvSpPr>
          <p:nvPr/>
        </p:nvSpPr>
        <p:spPr>
          <a:xfrm>
            <a:off x="702514" y="2735734"/>
            <a:ext cx="8596668" cy="4331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To drive away the evil</a:t>
            </a:r>
          </a:p>
        </p:txBody>
      </p:sp>
      <p:sp>
        <p:nvSpPr>
          <p:cNvPr id="8" name="Content Placeholder 2">
            <a:extLst>
              <a:ext uri="{FF2B5EF4-FFF2-40B4-BE49-F238E27FC236}">
                <a16:creationId xmlns:a16="http://schemas.microsoft.com/office/drawing/2014/main" xmlns="" id="{8A57C3B5-39DA-4D1E-B5C4-FC45ED875B8F}"/>
              </a:ext>
            </a:extLst>
          </p:cNvPr>
          <p:cNvSpPr txBox="1">
            <a:spLocks/>
          </p:cNvSpPr>
          <p:nvPr/>
        </p:nvSpPr>
        <p:spPr>
          <a:xfrm>
            <a:off x="677333" y="2259817"/>
            <a:ext cx="8596668" cy="4063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smtClean="0"/>
              <a:t>To clear snow from the mountains</a:t>
            </a:r>
            <a:endParaRPr lang="en-GB" sz="2800" dirty="0"/>
          </a:p>
        </p:txBody>
      </p:sp>
      <p:pic>
        <p:nvPicPr>
          <p:cNvPr id="6148" name="Picture 4" descr="Image result for chinese nia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9694" y="2095596"/>
            <a:ext cx="5257802" cy="2957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12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148"/>
                                        </p:tgtEl>
                                        <p:attrNameLst>
                                          <p:attrName>style.visibility</p:attrName>
                                        </p:attrNameLst>
                                      </p:cBhvr>
                                      <p:to>
                                        <p:strVal val="visible"/>
                                      </p:to>
                                    </p:set>
                                    <p:anim calcmode="lin" valueType="num">
                                      <p:cBhvr additive="base">
                                        <p:cTn id="25" dur="500" fill="hold"/>
                                        <p:tgtEl>
                                          <p:spTgt spid="6148"/>
                                        </p:tgtEl>
                                        <p:attrNameLst>
                                          <p:attrName>ppt_x</p:attrName>
                                        </p:attrNameLst>
                                      </p:cBhvr>
                                      <p:tavLst>
                                        <p:tav tm="0">
                                          <p:val>
                                            <p:strVal val="#ppt_x"/>
                                          </p:val>
                                        </p:tav>
                                        <p:tav tm="100000">
                                          <p:val>
                                            <p:strVal val="#ppt_x"/>
                                          </p:val>
                                        </p:tav>
                                      </p:tavLst>
                                    </p:anim>
                                    <p:anim calcmode="lin" valueType="num">
                                      <p:cBhvr additive="base">
                                        <p:cTn id="26"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C096-CFF2-45F1-9103-1FDDC5C06788}"/>
              </a:ext>
            </a:extLst>
          </p:cNvPr>
          <p:cNvSpPr>
            <a:spLocks noGrp="1"/>
          </p:cNvSpPr>
          <p:nvPr>
            <p:ph type="title"/>
          </p:nvPr>
        </p:nvSpPr>
        <p:spPr>
          <a:xfrm>
            <a:off x="341810" y="631999"/>
            <a:ext cx="11271069" cy="1325563"/>
          </a:xfrm>
        </p:spPr>
        <p:txBody>
          <a:bodyPr>
            <a:noAutofit/>
          </a:bodyPr>
          <a:lstStyle/>
          <a:p>
            <a:r>
              <a:rPr lang="en-GB" sz="3600" b="0" i="0" dirty="0">
                <a:solidFill>
                  <a:schemeClr val="tx1"/>
                </a:solidFill>
                <a:effectLst/>
                <a:latin typeface="Calibri" panose="020F0502020204030204" pitchFamily="34" charset="0"/>
                <a:cs typeface="Calibri" panose="020F0502020204030204" pitchFamily="34" charset="0"/>
              </a:rPr>
              <a:t>Food is a big part of Chinese New Year, and most families look forward to sharing a big meal together. Traditionally, what would make one of the diners luckier than others?</a:t>
            </a:r>
            <a:endParaRPr lang="en-GB" sz="3600" dirty="0">
              <a:solidFill>
                <a:schemeClr val="tx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9494F999-A1B9-4C1E-B821-F64A752F27CA}"/>
              </a:ext>
            </a:extLst>
          </p:cNvPr>
          <p:cNvSpPr txBox="1"/>
          <p:nvPr/>
        </p:nvSpPr>
        <p:spPr>
          <a:xfrm>
            <a:off x="1110342" y="5610924"/>
            <a:ext cx="9927771" cy="646331"/>
          </a:xfrm>
          <a:prstGeom prst="rect">
            <a:avLst/>
          </a:prstGeom>
          <a:noFill/>
        </p:spPr>
        <p:txBody>
          <a:bodyPr wrap="square">
            <a:spAutoFit/>
          </a:bodyPr>
          <a:lstStyle/>
          <a:p>
            <a:r>
              <a:rPr lang="en-GB" b="0" i="0" dirty="0">
                <a:effectLst/>
                <a:latin typeface="Arimo"/>
              </a:rPr>
              <a:t>The old Chinese tradition of hiding a coin inside one of the New Years Eve dumplings is said to bring the one who finds it good luck, although it’s not a common thing to do now.</a:t>
            </a:r>
            <a:endParaRPr lang="en-GB" dirty="0"/>
          </a:p>
        </p:txBody>
      </p:sp>
      <p:sp>
        <p:nvSpPr>
          <p:cNvPr id="6" name="Content Placeholder 2">
            <a:extLst>
              <a:ext uri="{FF2B5EF4-FFF2-40B4-BE49-F238E27FC236}">
                <a16:creationId xmlns:a16="http://schemas.microsoft.com/office/drawing/2014/main" xmlns="" id="{882B25AC-A234-4537-B241-8F75E34A0419}"/>
              </a:ext>
            </a:extLst>
          </p:cNvPr>
          <p:cNvSpPr txBox="1">
            <a:spLocks/>
          </p:cNvSpPr>
          <p:nvPr/>
        </p:nvSpPr>
        <p:spPr>
          <a:xfrm>
            <a:off x="664082" y="3570633"/>
            <a:ext cx="8596668" cy="3909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Finding the largest fish </a:t>
            </a:r>
          </a:p>
        </p:txBody>
      </p:sp>
      <p:sp>
        <p:nvSpPr>
          <p:cNvPr id="7" name="Content Placeholder 2">
            <a:extLst>
              <a:ext uri="{FF2B5EF4-FFF2-40B4-BE49-F238E27FC236}">
                <a16:creationId xmlns:a16="http://schemas.microsoft.com/office/drawing/2014/main" xmlns="" id="{882B25AC-A234-4537-B241-8F75E34A0419}"/>
              </a:ext>
            </a:extLst>
          </p:cNvPr>
          <p:cNvSpPr txBox="1">
            <a:spLocks/>
          </p:cNvSpPr>
          <p:nvPr/>
        </p:nvSpPr>
        <p:spPr>
          <a:xfrm>
            <a:off x="664082" y="3138614"/>
            <a:ext cx="8596668" cy="4320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Finding a coin in their dumpling</a:t>
            </a:r>
          </a:p>
        </p:txBody>
      </p:sp>
      <p:sp>
        <p:nvSpPr>
          <p:cNvPr id="8" name="Content Placeholder 2">
            <a:extLst>
              <a:ext uri="{FF2B5EF4-FFF2-40B4-BE49-F238E27FC236}">
                <a16:creationId xmlns:a16="http://schemas.microsoft.com/office/drawing/2014/main" xmlns="" id="{882B25AC-A234-4537-B241-8F75E34A0419}"/>
              </a:ext>
            </a:extLst>
          </p:cNvPr>
          <p:cNvSpPr txBox="1">
            <a:spLocks/>
          </p:cNvSpPr>
          <p:nvPr/>
        </p:nvSpPr>
        <p:spPr>
          <a:xfrm>
            <a:off x="664082" y="2618486"/>
            <a:ext cx="8596668" cy="3909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smtClean="0"/>
              <a:t>Getting the last serving</a:t>
            </a:r>
            <a:endParaRPr lang="en-GB" sz="2800" dirty="0"/>
          </a:p>
        </p:txBody>
      </p:sp>
      <p:pic>
        <p:nvPicPr>
          <p:cNvPr id="8194" name="Picture 2" descr="Image result for chinese new years eve dumplings with co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8772" y="2198304"/>
            <a:ext cx="4225833" cy="28172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5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C096-CFF2-45F1-9103-1FDDC5C06788}"/>
              </a:ext>
            </a:extLst>
          </p:cNvPr>
          <p:cNvSpPr>
            <a:spLocks noGrp="1"/>
          </p:cNvSpPr>
          <p:nvPr>
            <p:ph type="title"/>
          </p:nvPr>
        </p:nvSpPr>
        <p:spPr>
          <a:xfrm>
            <a:off x="2937209" y="431457"/>
            <a:ext cx="6716242" cy="1612191"/>
          </a:xfrm>
        </p:spPr>
        <p:txBody>
          <a:bodyPr>
            <a:normAutofit fontScale="90000"/>
          </a:bodyPr>
          <a:lstStyle/>
          <a:p>
            <a:r>
              <a:rPr lang="en-GB" sz="5400" b="0" i="0" dirty="0" smtClean="0">
                <a:effectLst/>
              </a:rPr>
              <a:t>Activity Time - Craft</a:t>
            </a:r>
            <a:r>
              <a:rPr lang="en-GB" sz="5400" b="0" i="0" dirty="0">
                <a:effectLst/>
              </a:rPr>
              <a:t/>
            </a:r>
            <a:br>
              <a:rPr lang="en-GB" sz="5400" b="0" i="0" dirty="0">
                <a:effectLst/>
              </a:rPr>
            </a:br>
            <a:r>
              <a:rPr lang="en-GB" sz="5400" dirty="0"/>
              <a:t/>
            </a:r>
            <a:br>
              <a:rPr lang="en-GB" sz="5400" dirty="0"/>
            </a:br>
            <a:endParaRPr lang="en-GB" sz="5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1773" y="4227198"/>
            <a:ext cx="3108186" cy="2267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990844" y="4378848"/>
            <a:ext cx="7393577" cy="523220"/>
          </a:xfrm>
          <a:prstGeom prst="rect">
            <a:avLst/>
          </a:prstGeom>
          <a:noFill/>
        </p:spPr>
        <p:txBody>
          <a:bodyPr wrap="square" rtlCol="0">
            <a:spAutoFit/>
          </a:bodyPr>
          <a:lstStyle/>
          <a:p>
            <a:r>
              <a:rPr lang="en-GB" sz="2800" dirty="0">
                <a:hlinkClick r:id="rId3" action="ppaction://hlinksldjump"/>
              </a:rPr>
              <a:t>Paper Chinese Lantern</a:t>
            </a:r>
            <a:endParaRPr lang="en-GB" sz="2800" dirty="0"/>
          </a:p>
        </p:txBody>
      </p:sp>
      <p:sp>
        <p:nvSpPr>
          <p:cNvPr id="5" name="TextBox 4"/>
          <p:cNvSpPr txBox="1"/>
          <p:nvPr/>
        </p:nvSpPr>
        <p:spPr>
          <a:xfrm>
            <a:off x="468804" y="2560933"/>
            <a:ext cx="5538652" cy="523220"/>
          </a:xfrm>
          <a:prstGeom prst="rect">
            <a:avLst/>
          </a:prstGeom>
          <a:noFill/>
        </p:spPr>
        <p:txBody>
          <a:bodyPr wrap="square" rtlCol="0">
            <a:spAutoFit/>
          </a:bodyPr>
          <a:lstStyle/>
          <a:p>
            <a:r>
              <a:rPr lang="en-GB" sz="2800" dirty="0" smtClean="0">
                <a:hlinkClick r:id="rId4" action="ppaction://hlinksldjump"/>
              </a:rPr>
              <a:t>Royal Navy Dragon Boat Challenge</a:t>
            </a:r>
            <a:endParaRPr lang="en-GB" sz="2800" dirty="0"/>
          </a:p>
        </p:txBody>
      </p:sp>
      <p:sp>
        <p:nvSpPr>
          <p:cNvPr id="6" name="TextBox 5"/>
          <p:cNvSpPr txBox="1"/>
          <p:nvPr/>
        </p:nvSpPr>
        <p:spPr>
          <a:xfrm>
            <a:off x="871820" y="1432514"/>
            <a:ext cx="5303520" cy="523220"/>
          </a:xfrm>
          <a:prstGeom prst="rect">
            <a:avLst/>
          </a:prstGeom>
          <a:noFill/>
        </p:spPr>
        <p:txBody>
          <a:bodyPr wrap="square" rtlCol="0">
            <a:spAutoFit/>
          </a:bodyPr>
          <a:lstStyle/>
          <a:p>
            <a:r>
              <a:rPr lang="en-GB" sz="2800" dirty="0" smtClean="0"/>
              <a:t>Click and Choose from:</a:t>
            </a:r>
            <a:endParaRPr lang="en-GB" sz="2800" dirty="0"/>
          </a:p>
        </p:txBody>
      </p:sp>
      <p:pic>
        <p:nvPicPr>
          <p:cNvPr id="10242" name="Picture 2" descr="See the source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51593" y="1235831"/>
            <a:ext cx="4128547" cy="26502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338251" y="3527527"/>
            <a:ext cx="1149532" cy="523220"/>
          </a:xfrm>
          <a:prstGeom prst="rect">
            <a:avLst/>
          </a:prstGeom>
          <a:noFill/>
        </p:spPr>
        <p:txBody>
          <a:bodyPr wrap="square" rtlCol="0">
            <a:spAutoFit/>
          </a:bodyPr>
          <a:lstStyle/>
          <a:p>
            <a:r>
              <a:rPr lang="en-GB" sz="2800" dirty="0" smtClean="0">
                <a:latin typeface="Calibri" panose="020F0502020204030204" pitchFamily="34" charset="0"/>
                <a:cs typeface="Calibri" panose="020F0502020204030204" pitchFamily="34" charset="0"/>
              </a:rPr>
              <a:t>Or</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677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C096-CFF2-45F1-9103-1FDDC5C06788}"/>
              </a:ext>
            </a:extLst>
          </p:cNvPr>
          <p:cNvSpPr>
            <a:spLocks noGrp="1"/>
          </p:cNvSpPr>
          <p:nvPr>
            <p:ph type="title"/>
          </p:nvPr>
        </p:nvSpPr>
        <p:spPr>
          <a:xfrm>
            <a:off x="612020" y="204651"/>
            <a:ext cx="8596668" cy="2029097"/>
          </a:xfrm>
        </p:spPr>
        <p:txBody>
          <a:bodyPr>
            <a:normAutofit/>
          </a:bodyPr>
          <a:lstStyle/>
          <a:p>
            <a:r>
              <a:rPr lang="en-GB" sz="4800" b="1" dirty="0"/>
              <a:t>Paper Chinese Lantern</a:t>
            </a:r>
            <a:endParaRPr lang="en-GB" sz="5400" dirty="0"/>
          </a:p>
        </p:txBody>
      </p:sp>
      <p:sp>
        <p:nvSpPr>
          <p:cNvPr id="3" name="Rectangle 2"/>
          <p:cNvSpPr/>
          <p:nvPr/>
        </p:nvSpPr>
        <p:spPr>
          <a:xfrm>
            <a:off x="923515" y="2703614"/>
            <a:ext cx="7084015" cy="3170099"/>
          </a:xfrm>
          <a:prstGeom prst="rect">
            <a:avLst/>
          </a:prstGeom>
        </p:spPr>
        <p:txBody>
          <a:bodyPr wrap="square">
            <a:spAutoFit/>
          </a:bodyPr>
          <a:lstStyle/>
          <a:p>
            <a:r>
              <a:rPr lang="en-GB" sz="2800" dirty="0">
                <a:latin typeface="Arimo"/>
              </a:rPr>
              <a:t>What do we need</a:t>
            </a:r>
          </a:p>
          <a:p>
            <a:endParaRPr lang="en-GB" sz="2800" dirty="0">
              <a:latin typeface="Arimo"/>
            </a:endParaRPr>
          </a:p>
          <a:p>
            <a:pPr marL="514350" indent="-514350">
              <a:buFont typeface="+mj-lt"/>
              <a:buAutoNum type="arabicPeriod"/>
            </a:pPr>
            <a:r>
              <a:rPr lang="en-GB" sz="2400" dirty="0">
                <a:latin typeface="Arimo"/>
              </a:rPr>
              <a:t>A4 sheet of paper or old wallpaper of the same size</a:t>
            </a:r>
          </a:p>
          <a:p>
            <a:pPr marL="514350" indent="-514350">
              <a:buFont typeface="+mj-lt"/>
              <a:buAutoNum type="arabicPeriod"/>
            </a:pPr>
            <a:r>
              <a:rPr lang="en-GB" sz="2400" dirty="0">
                <a:latin typeface="Arimo"/>
              </a:rPr>
              <a:t>Scissors</a:t>
            </a:r>
          </a:p>
          <a:p>
            <a:pPr marL="514350" indent="-514350">
              <a:buFont typeface="+mj-lt"/>
              <a:buAutoNum type="arabicPeriod"/>
            </a:pPr>
            <a:r>
              <a:rPr lang="en-GB" sz="2400" dirty="0">
                <a:latin typeface="Arimo"/>
              </a:rPr>
              <a:t>Tape</a:t>
            </a:r>
          </a:p>
          <a:p>
            <a:pPr marL="514350" indent="-514350">
              <a:buFont typeface="+mj-lt"/>
              <a:buAutoNum type="arabicPeriod"/>
            </a:pPr>
            <a:r>
              <a:rPr lang="en-GB" sz="2400" dirty="0">
                <a:latin typeface="Arimo"/>
              </a:rPr>
              <a:t>Ruler</a:t>
            </a:r>
          </a:p>
          <a:p>
            <a:pPr marL="514350" indent="-514350">
              <a:buFont typeface="+mj-lt"/>
              <a:buAutoNum type="arabicPeriod"/>
            </a:pPr>
            <a:r>
              <a:rPr lang="en-GB" sz="2400" dirty="0">
                <a:latin typeface="Arimo"/>
              </a:rPr>
              <a:t>Pen or pencil</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10217" y="740625"/>
            <a:ext cx="3228999" cy="23552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6780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2980" y="2476830"/>
            <a:ext cx="4131416" cy="33102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612020" y="2273866"/>
            <a:ext cx="6096000" cy="1569660"/>
          </a:xfrm>
          <a:prstGeom prst="rect">
            <a:avLst/>
          </a:prstGeom>
        </p:spPr>
        <p:txBody>
          <a:bodyPr>
            <a:spAutoFit/>
          </a:bodyPr>
          <a:lstStyle/>
          <a:p>
            <a:r>
              <a:rPr lang="en-GB" sz="2400" dirty="0" smtClean="0">
                <a:latin typeface="Arimo"/>
              </a:rPr>
              <a:t>Start </a:t>
            </a:r>
            <a:r>
              <a:rPr lang="en-GB" sz="2400" dirty="0">
                <a:latin typeface="Arimo"/>
              </a:rPr>
              <a:t>with rectangular sheet of paper. Cut a strip of paper from the long edge of the paper (about 1" width). This will be used as the handle of the lantern.</a:t>
            </a:r>
          </a:p>
        </p:txBody>
      </p:sp>
      <p:sp>
        <p:nvSpPr>
          <p:cNvPr id="6" name="Rectangle 5"/>
          <p:cNvSpPr/>
          <p:nvPr/>
        </p:nvSpPr>
        <p:spPr>
          <a:xfrm>
            <a:off x="989657" y="4286683"/>
            <a:ext cx="5149886" cy="369332"/>
          </a:xfrm>
          <a:prstGeom prst="rect">
            <a:avLst/>
          </a:prstGeom>
        </p:spPr>
        <p:txBody>
          <a:bodyPr wrap="square">
            <a:spAutoFit/>
          </a:bodyPr>
          <a:lstStyle/>
          <a:p>
            <a:r>
              <a:rPr lang="en-GB" dirty="0">
                <a:latin typeface="Arimo"/>
              </a:rPr>
              <a:t>Note be careful when using Scissors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3885" y="335678"/>
            <a:ext cx="1948183" cy="1421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1">
            <a:extLst>
              <a:ext uri="{FF2B5EF4-FFF2-40B4-BE49-F238E27FC236}">
                <a16:creationId xmlns:a16="http://schemas.microsoft.com/office/drawing/2014/main" xmlns="" id="{415FC096-CFF2-45F1-9103-1FDDC5C06788}"/>
              </a:ext>
            </a:extLst>
          </p:cNvPr>
          <p:cNvSpPr txBox="1">
            <a:spLocks/>
          </p:cNvSpPr>
          <p:nvPr/>
        </p:nvSpPr>
        <p:spPr>
          <a:xfrm>
            <a:off x="612020" y="204651"/>
            <a:ext cx="8596668" cy="2029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z="4800" b="1" dirty="0" smtClean="0"/>
              <a:t>Paper Chinese Lantern</a:t>
            </a:r>
            <a:endParaRPr lang="en-GB" dirty="0"/>
          </a:p>
        </p:txBody>
      </p:sp>
    </p:spTree>
    <p:extLst>
      <p:ext uri="{BB962C8B-B14F-4D97-AF65-F5344CB8AC3E}">
        <p14:creationId xmlns:p14="http://schemas.microsoft.com/office/powerpoint/2010/main" xmlns="" val="969488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4957" y="2040998"/>
            <a:ext cx="6096000" cy="1938992"/>
          </a:xfrm>
          <a:prstGeom prst="rect">
            <a:avLst/>
          </a:prstGeom>
        </p:spPr>
        <p:txBody>
          <a:bodyPr>
            <a:spAutoFit/>
          </a:bodyPr>
          <a:lstStyle/>
          <a:p>
            <a:r>
              <a:rPr lang="en-GB" sz="2400" dirty="0" smtClean="0">
                <a:latin typeface="Arimo"/>
              </a:rPr>
              <a:t>Fold </a:t>
            </a:r>
            <a:r>
              <a:rPr lang="en-GB" sz="2400" dirty="0">
                <a:latin typeface="Arimo"/>
              </a:rPr>
              <a:t>the paper in half lengthwise. Cut strips crosswise: cut from the folded edge towards the raw edge. Be careful to keep the strips connected and do not cut each strip off.</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9777" y="2233748"/>
            <a:ext cx="4199041" cy="3291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3885" y="335678"/>
            <a:ext cx="1948183" cy="1421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1">
            <a:extLst>
              <a:ext uri="{FF2B5EF4-FFF2-40B4-BE49-F238E27FC236}">
                <a16:creationId xmlns:a16="http://schemas.microsoft.com/office/drawing/2014/main" xmlns="" id="{415FC096-CFF2-45F1-9103-1FDDC5C06788}"/>
              </a:ext>
            </a:extLst>
          </p:cNvPr>
          <p:cNvSpPr txBox="1">
            <a:spLocks/>
          </p:cNvSpPr>
          <p:nvPr/>
        </p:nvSpPr>
        <p:spPr>
          <a:xfrm>
            <a:off x="612020" y="204651"/>
            <a:ext cx="8596668" cy="2029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z="4800" b="1" dirty="0" smtClean="0"/>
              <a:t>Paper Chinese Lantern</a:t>
            </a:r>
            <a:endParaRPr lang="en-GB" dirty="0"/>
          </a:p>
        </p:txBody>
      </p:sp>
      <p:sp>
        <p:nvSpPr>
          <p:cNvPr id="10" name="Rectangle 9"/>
          <p:cNvSpPr/>
          <p:nvPr/>
        </p:nvSpPr>
        <p:spPr>
          <a:xfrm>
            <a:off x="989657" y="4286683"/>
            <a:ext cx="5149886" cy="369332"/>
          </a:xfrm>
          <a:prstGeom prst="rect">
            <a:avLst/>
          </a:prstGeom>
        </p:spPr>
        <p:txBody>
          <a:bodyPr wrap="square">
            <a:spAutoFit/>
          </a:bodyPr>
          <a:lstStyle/>
          <a:p>
            <a:r>
              <a:rPr lang="en-GB" dirty="0">
                <a:latin typeface="Arimo"/>
              </a:rPr>
              <a:t>Note be careful when using Scissors</a:t>
            </a:r>
          </a:p>
        </p:txBody>
      </p:sp>
    </p:spTree>
    <p:extLst>
      <p:ext uri="{BB962C8B-B14F-4D97-AF65-F5344CB8AC3E}">
        <p14:creationId xmlns:p14="http://schemas.microsoft.com/office/powerpoint/2010/main" xmlns="" val="3985408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1280" y="2569950"/>
            <a:ext cx="6096000" cy="461665"/>
          </a:xfrm>
          <a:prstGeom prst="rect">
            <a:avLst/>
          </a:prstGeom>
        </p:spPr>
        <p:txBody>
          <a:bodyPr>
            <a:spAutoFit/>
          </a:bodyPr>
          <a:lstStyle/>
          <a:p>
            <a:r>
              <a:rPr lang="en-GB" sz="2400" dirty="0" smtClean="0">
                <a:latin typeface="Arimo"/>
              </a:rPr>
              <a:t>Unfold </a:t>
            </a:r>
            <a:r>
              <a:rPr lang="en-GB" sz="2400" dirty="0">
                <a:latin typeface="Arimo"/>
              </a:rPr>
              <a:t>the paper</a:t>
            </a:r>
            <a:r>
              <a:rPr lang="en-GB" dirty="0">
                <a:latin typeface="Arimo"/>
              </a:rPr>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0944" y="2286487"/>
            <a:ext cx="4227032" cy="30859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3885" y="335678"/>
            <a:ext cx="1948183" cy="1421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1">
            <a:extLst>
              <a:ext uri="{FF2B5EF4-FFF2-40B4-BE49-F238E27FC236}">
                <a16:creationId xmlns:a16="http://schemas.microsoft.com/office/drawing/2014/main" xmlns="" id="{415FC096-CFF2-45F1-9103-1FDDC5C06788}"/>
              </a:ext>
            </a:extLst>
          </p:cNvPr>
          <p:cNvSpPr txBox="1">
            <a:spLocks/>
          </p:cNvSpPr>
          <p:nvPr/>
        </p:nvSpPr>
        <p:spPr>
          <a:xfrm>
            <a:off x="612020" y="204651"/>
            <a:ext cx="8596668" cy="2029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z="4800" b="1" dirty="0" smtClean="0"/>
              <a:t>Paper Chinese Lantern</a:t>
            </a:r>
            <a:endParaRPr lang="en-GB" dirty="0"/>
          </a:p>
        </p:txBody>
      </p:sp>
    </p:spTree>
    <p:extLst>
      <p:ext uri="{BB962C8B-B14F-4D97-AF65-F5344CB8AC3E}">
        <p14:creationId xmlns:p14="http://schemas.microsoft.com/office/powerpoint/2010/main" xmlns="" val="671055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1391" y="2795449"/>
            <a:ext cx="6096000" cy="830997"/>
          </a:xfrm>
          <a:prstGeom prst="rect">
            <a:avLst/>
          </a:prstGeom>
        </p:spPr>
        <p:txBody>
          <a:bodyPr>
            <a:spAutoFit/>
          </a:bodyPr>
          <a:lstStyle/>
          <a:p>
            <a:r>
              <a:rPr lang="en-GB" sz="2400" dirty="0" smtClean="0"/>
              <a:t>Loop </a:t>
            </a:r>
            <a:r>
              <a:rPr lang="en-GB" sz="2400" dirty="0"/>
              <a:t>the paper around to form a tube. Join the short ends of the paper together with tape.</a:t>
            </a:r>
            <a:endParaRPr lang="en-GB" sz="2400" dirty="0">
              <a:latin typeface="Arimo"/>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51" t="2709"/>
          <a:stretch/>
        </p:blipFill>
        <p:spPr bwMode="auto">
          <a:xfrm>
            <a:off x="6949439" y="2717073"/>
            <a:ext cx="4140355" cy="29701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3885" y="335678"/>
            <a:ext cx="1948183" cy="1421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1">
            <a:extLst>
              <a:ext uri="{FF2B5EF4-FFF2-40B4-BE49-F238E27FC236}">
                <a16:creationId xmlns:a16="http://schemas.microsoft.com/office/drawing/2014/main" xmlns="" id="{415FC096-CFF2-45F1-9103-1FDDC5C06788}"/>
              </a:ext>
            </a:extLst>
          </p:cNvPr>
          <p:cNvSpPr txBox="1">
            <a:spLocks/>
          </p:cNvSpPr>
          <p:nvPr/>
        </p:nvSpPr>
        <p:spPr>
          <a:xfrm>
            <a:off x="612020" y="204651"/>
            <a:ext cx="8596668" cy="2029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z="4800" b="1" dirty="0" smtClean="0"/>
              <a:t>Paper Chinese Lantern</a:t>
            </a:r>
            <a:endParaRPr lang="en-GB" dirty="0"/>
          </a:p>
        </p:txBody>
      </p:sp>
    </p:spTree>
    <p:extLst>
      <p:ext uri="{BB962C8B-B14F-4D97-AF65-F5344CB8AC3E}">
        <p14:creationId xmlns:p14="http://schemas.microsoft.com/office/powerpoint/2010/main" xmlns="" val="466929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C2B46-CA56-4507-913B-8935440B5EB9}"/>
              </a:ext>
            </a:extLst>
          </p:cNvPr>
          <p:cNvSpPr>
            <a:spLocks noGrp="1"/>
          </p:cNvSpPr>
          <p:nvPr>
            <p:ph type="title"/>
          </p:nvPr>
        </p:nvSpPr>
        <p:spPr>
          <a:xfrm>
            <a:off x="4056463" y="256551"/>
            <a:ext cx="7974428" cy="1320800"/>
          </a:xfrm>
        </p:spPr>
        <p:txBody>
          <a:bodyPr>
            <a:normAutofit fontScale="90000"/>
          </a:bodyPr>
          <a:lstStyle/>
          <a:p>
            <a:r>
              <a:rPr lang="en-GB" b="1" dirty="0"/>
              <a:t>What is Chinese New Year?</a:t>
            </a:r>
          </a:p>
        </p:txBody>
      </p:sp>
      <p:sp>
        <p:nvSpPr>
          <p:cNvPr id="3" name="Content Placeholder 2">
            <a:extLst>
              <a:ext uri="{FF2B5EF4-FFF2-40B4-BE49-F238E27FC236}">
                <a16:creationId xmlns:a16="http://schemas.microsoft.com/office/drawing/2014/main" xmlns="" id="{A2178870-7823-4746-9FCC-195B31BA8399}"/>
              </a:ext>
            </a:extLst>
          </p:cNvPr>
          <p:cNvSpPr>
            <a:spLocks noGrp="1"/>
          </p:cNvSpPr>
          <p:nvPr>
            <p:ph idx="1"/>
          </p:nvPr>
        </p:nvSpPr>
        <p:spPr>
          <a:xfrm>
            <a:off x="4270607" y="2222650"/>
            <a:ext cx="7114680" cy="1300654"/>
          </a:xfrm>
        </p:spPr>
        <p:txBody>
          <a:bodyPr>
            <a:normAutofit/>
          </a:bodyPr>
          <a:lstStyle/>
          <a:p>
            <a:r>
              <a:rPr lang="en-GB" sz="1800" i="0" dirty="0">
                <a:effectLst/>
                <a:latin typeface="Calibri" panose="020F0502020204030204" pitchFamily="34" charset="0"/>
                <a:cs typeface="Calibri" panose="020F0502020204030204" pitchFamily="34" charset="0"/>
              </a:rPr>
              <a:t>Chinese New Year is the most important holiday in China. In 2021, Chinese New Year will begin on February 12, tied to the Chinese lunar calendar. </a:t>
            </a:r>
          </a:p>
        </p:txBody>
      </p:sp>
      <p:pic>
        <p:nvPicPr>
          <p:cNvPr id="5" name="Picture 4" descr="A picture containing building, outdoor, decorated&#10;&#10;Description automatically generated">
            <a:extLst>
              <a:ext uri="{FF2B5EF4-FFF2-40B4-BE49-F238E27FC236}">
                <a16:creationId xmlns:a16="http://schemas.microsoft.com/office/drawing/2014/main" xmlns="" id="{284DB03E-7AAD-437F-820F-593CDCFFF50D}"/>
              </a:ext>
            </a:extLst>
          </p:cNvPr>
          <p:cNvPicPr>
            <a:picLocks noChangeAspect="1"/>
          </p:cNvPicPr>
          <p:nvPr/>
        </p:nvPicPr>
        <p:blipFill rotWithShape="1">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18299" r="1021" b="-4"/>
          <a:stretch/>
        </p:blipFill>
        <p:spPr>
          <a:xfrm>
            <a:off x="677334" y="518900"/>
            <a:ext cx="3144597" cy="2601747"/>
          </a:xfrm>
          <a:prstGeom prst="rect">
            <a:avLst/>
          </a:prstGeom>
        </p:spPr>
      </p:pic>
      <p:pic>
        <p:nvPicPr>
          <p:cNvPr id="8" name="Picture 7" descr="A tray of food&#10;&#10;Description automatically generated with low confidence">
            <a:extLst>
              <a:ext uri="{FF2B5EF4-FFF2-40B4-BE49-F238E27FC236}">
                <a16:creationId xmlns:a16="http://schemas.microsoft.com/office/drawing/2014/main" xmlns="" id="{9EC77241-F1D4-4BB2-8B99-263079144198}"/>
              </a:ext>
            </a:extLst>
          </p:cNvPr>
          <p:cNvPicPr>
            <a:picLocks noChangeAspect="1"/>
          </p:cNvPicPr>
          <p:nvPr/>
        </p:nvPicPr>
        <p:blipFill rotWithShape="1">
          <a:blip r:embed="rId4" cstate="print">
            <a:extLst>
              <a:ext uri="{28A0092B-C50C-407E-A947-70E740481C1C}">
                <a14:useLocalDpi xmlns:a14="http://schemas.microsoft.com/office/drawing/2010/main" xmlns="" val="0"/>
              </a:ext>
              <a:ext uri="{837473B0-CC2E-450A-ABE3-18F120FF3D39}">
                <a1611:picAttrSrcUrl xmlns="" xmlns:a1611="http://schemas.microsoft.com/office/drawing/2016/11/main" r:id="rId5"/>
              </a:ext>
            </a:extLst>
          </a:blip>
          <a:srcRect t="7977" r="-6" b="9073"/>
          <a:stretch/>
        </p:blipFill>
        <p:spPr>
          <a:xfrm>
            <a:off x="677334" y="3532884"/>
            <a:ext cx="3144597" cy="2601746"/>
          </a:xfrm>
          <a:prstGeom prst="rect">
            <a:avLst/>
          </a:prstGeom>
        </p:spPr>
      </p:pic>
      <p:sp>
        <p:nvSpPr>
          <p:cNvPr id="12" name="Content Placeholder 2">
            <a:extLst>
              <a:ext uri="{FF2B5EF4-FFF2-40B4-BE49-F238E27FC236}">
                <a16:creationId xmlns:a16="http://schemas.microsoft.com/office/drawing/2014/main" xmlns="" id="{A2178870-7823-4746-9FCC-195B31BA8399}"/>
              </a:ext>
            </a:extLst>
          </p:cNvPr>
          <p:cNvSpPr txBox="1">
            <a:spLocks/>
          </p:cNvSpPr>
          <p:nvPr/>
        </p:nvSpPr>
        <p:spPr>
          <a:xfrm>
            <a:off x="4270607" y="3532884"/>
            <a:ext cx="7290022" cy="13006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dirty="0">
                <a:latin typeface="Calibri" panose="020F0502020204030204" pitchFamily="34" charset="0"/>
                <a:cs typeface="Calibri" panose="020F0502020204030204" pitchFamily="34" charset="0"/>
              </a:rPr>
              <a:t>The holiday was traditionally a time to honour household and heavenly deities (God/ Goddess) as well as ancestors. It was also a time to bring family together for feasting. </a:t>
            </a:r>
          </a:p>
        </p:txBody>
      </p:sp>
      <p:sp>
        <p:nvSpPr>
          <p:cNvPr id="13" name="Content Placeholder 2">
            <a:extLst>
              <a:ext uri="{FF2B5EF4-FFF2-40B4-BE49-F238E27FC236}">
                <a16:creationId xmlns:a16="http://schemas.microsoft.com/office/drawing/2014/main" xmlns="" id="{A2178870-7823-4746-9FCC-195B31BA8399}"/>
              </a:ext>
            </a:extLst>
          </p:cNvPr>
          <p:cNvSpPr txBox="1">
            <a:spLocks/>
          </p:cNvSpPr>
          <p:nvPr/>
        </p:nvSpPr>
        <p:spPr>
          <a:xfrm>
            <a:off x="4270608" y="4833538"/>
            <a:ext cx="7653211" cy="15337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dirty="0">
                <a:latin typeface="Calibri" panose="020F0502020204030204" pitchFamily="34" charset="0"/>
                <a:cs typeface="Calibri" panose="020F0502020204030204" pitchFamily="34" charset="0"/>
              </a:rPr>
              <a:t>Although many Chinese people living in the West join in  celebrating January 1 as New Year’s Day,  China however, continues to celebrate the Chinese New Year and uses the traditional greeting, “Kung </a:t>
            </a:r>
            <a:r>
              <a:rPr lang="en-GB" dirty="0" err="1">
                <a:latin typeface="Calibri" panose="020F0502020204030204" pitchFamily="34" charset="0"/>
                <a:cs typeface="Calibri" panose="020F0502020204030204" pitchFamily="34" charset="0"/>
              </a:rPr>
              <a:t>hei</a:t>
            </a:r>
            <a:r>
              <a:rPr lang="en-GB" dirty="0">
                <a:latin typeface="Calibri" panose="020F0502020204030204" pitchFamily="34" charset="0"/>
                <a:cs typeface="Calibri" panose="020F0502020204030204" pitchFamily="34" charset="0"/>
              </a:rPr>
              <a:t> fat choi.”</a:t>
            </a:r>
          </a:p>
        </p:txBody>
      </p:sp>
      <p:sp>
        <p:nvSpPr>
          <p:cNvPr id="9" name="Content Placeholder 2">
            <a:extLst>
              <a:ext uri="{FF2B5EF4-FFF2-40B4-BE49-F238E27FC236}">
                <a16:creationId xmlns:a16="http://schemas.microsoft.com/office/drawing/2014/main" xmlns="" id="{FB1E3841-1D87-4664-9674-4BF6908AEBAD}"/>
              </a:ext>
            </a:extLst>
          </p:cNvPr>
          <p:cNvSpPr txBox="1">
            <a:spLocks/>
          </p:cNvSpPr>
          <p:nvPr/>
        </p:nvSpPr>
        <p:spPr>
          <a:xfrm>
            <a:off x="4163535" y="1564048"/>
            <a:ext cx="7760284" cy="7797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b="1" dirty="0">
                <a:latin typeface="open-sans"/>
              </a:rPr>
              <a:t>You’re about to find out! Pay close attention as there may be a quiz !!</a:t>
            </a:r>
          </a:p>
        </p:txBody>
      </p:sp>
    </p:spTree>
    <p:extLst>
      <p:ext uri="{BB962C8B-B14F-4D97-AF65-F5344CB8AC3E}">
        <p14:creationId xmlns:p14="http://schemas.microsoft.com/office/powerpoint/2010/main" xmlns="" val="2706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5952" y="2393696"/>
            <a:ext cx="6096000" cy="2492990"/>
          </a:xfrm>
          <a:prstGeom prst="rect">
            <a:avLst/>
          </a:prstGeom>
        </p:spPr>
        <p:txBody>
          <a:bodyPr>
            <a:spAutoFit/>
          </a:bodyPr>
          <a:lstStyle/>
          <a:p>
            <a:r>
              <a:rPr lang="en-GB" sz="2400" dirty="0" smtClean="0">
                <a:latin typeface="Arimo"/>
              </a:rPr>
              <a:t>Tape </a:t>
            </a:r>
            <a:r>
              <a:rPr lang="en-GB" sz="2400" dirty="0">
                <a:latin typeface="Arimo"/>
              </a:rPr>
              <a:t>or staple on the handle made in step 1 and you're done! You can make many of them and string them together - use a small piece of tape to keep them equal distance from one </a:t>
            </a:r>
            <a:r>
              <a:rPr lang="en-GB" sz="2400" dirty="0" smtClean="0">
                <a:latin typeface="Arimo"/>
              </a:rPr>
              <a:t>another</a:t>
            </a:r>
            <a:r>
              <a:rPr lang="en-GB" sz="2400" dirty="0">
                <a:latin typeface="Arimo"/>
              </a:rPr>
              <a:t>.</a:t>
            </a:r>
          </a:p>
          <a:p>
            <a:endParaRPr lang="en-GB" dirty="0">
              <a:latin typeface="Arimo"/>
            </a:endParaRPr>
          </a:p>
          <a:p>
            <a:r>
              <a:rPr lang="en-GB" dirty="0">
                <a:latin typeface="Arimo"/>
              </a:rPr>
              <a:t>You can also decorate them any way you like</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36" r="7963" b="5287"/>
          <a:stretch/>
        </p:blipFill>
        <p:spPr bwMode="auto">
          <a:xfrm>
            <a:off x="7720149" y="2112706"/>
            <a:ext cx="3055360" cy="3608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03885" y="335678"/>
            <a:ext cx="1948183" cy="14210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1">
            <a:extLst>
              <a:ext uri="{FF2B5EF4-FFF2-40B4-BE49-F238E27FC236}">
                <a16:creationId xmlns:a16="http://schemas.microsoft.com/office/drawing/2014/main" xmlns="" id="{415FC096-CFF2-45F1-9103-1FDDC5C06788}"/>
              </a:ext>
            </a:extLst>
          </p:cNvPr>
          <p:cNvSpPr txBox="1">
            <a:spLocks/>
          </p:cNvSpPr>
          <p:nvPr/>
        </p:nvSpPr>
        <p:spPr>
          <a:xfrm>
            <a:off x="612020" y="204651"/>
            <a:ext cx="8596668" cy="20290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z="4800" b="1" dirty="0" smtClean="0"/>
              <a:t>Paper Chinese Lantern</a:t>
            </a:r>
            <a:endParaRPr lang="en-GB" dirty="0"/>
          </a:p>
        </p:txBody>
      </p:sp>
      <p:sp>
        <p:nvSpPr>
          <p:cNvPr id="5" name="TextBox 4"/>
          <p:cNvSpPr txBox="1"/>
          <p:nvPr/>
        </p:nvSpPr>
        <p:spPr>
          <a:xfrm>
            <a:off x="3618412" y="5881479"/>
            <a:ext cx="4611189" cy="584775"/>
          </a:xfrm>
          <a:prstGeom prst="rect">
            <a:avLst/>
          </a:prstGeom>
          <a:noFill/>
        </p:spPr>
        <p:txBody>
          <a:bodyPr wrap="square" rtlCol="0">
            <a:spAutoFit/>
          </a:bodyPr>
          <a:lstStyle/>
          <a:p>
            <a:pPr algn="ctr"/>
            <a:r>
              <a:rPr lang="en-GB" sz="3200" dirty="0" smtClean="0">
                <a:solidFill>
                  <a:schemeClr val="tx2">
                    <a:lumMod val="75000"/>
                  </a:schemeClr>
                </a:solidFill>
                <a:hlinkClick r:id="rId4" action="ppaction://hlinksldjump"/>
              </a:rPr>
              <a:t>Skip to the end</a:t>
            </a:r>
            <a:endParaRPr lang="en-GB" sz="3200" dirty="0">
              <a:solidFill>
                <a:schemeClr val="tx2">
                  <a:lumMod val="75000"/>
                </a:schemeClr>
              </a:solidFill>
            </a:endParaRPr>
          </a:p>
        </p:txBody>
      </p:sp>
    </p:spTree>
    <p:extLst>
      <p:ext uri="{BB962C8B-B14F-4D97-AF65-F5344CB8AC3E}">
        <p14:creationId xmlns:p14="http://schemas.microsoft.com/office/powerpoint/2010/main" xmlns="" val="92996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C096-CFF2-45F1-9103-1FDDC5C06788}"/>
              </a:ext>
            </a:extLst>
          </p:cNvPr>
          <p:cNvSpPr>
            <a:spLocks noGrp="1"/>
          </p:cNvSpPr>
          <p:nvPr>
            <p:ph type="title"/>
          </p:nvPr>
        </p:nvSpPr>
        <p:spPr>
          <a:xfrm>
            <a:off x="612020" y="204652"/>
            <a:ext cx="10282403" cy="931818"/>
          </a:xfrm>
        </p:spPr>
        <p:txBody>
          <a:bodyPr>
            <a:normAutofit/>
          </a:bodyPr>
          <a:lstStyle/>
          <a:p>
            <a:r>
              <a:rPr lang="en-GB" dirty="0"/>
              <a:t>Royal Navy Dragon Boat Challenge</a:t>
            </a:r>
          </a:p>
        </p:txBody>
      </p:sp>
      <p:sp>
        <p:nvSpPr>
          <p:cNvPr id="3" name="Rectangle 2"/>
          <p:cNvSpPr/>
          <p:nvPr/>
        </p:nvSpPr>
        <p:spPr>
          <a:xfrm>
            <a:off x="6031093" y="5381500"/>
            <a:ext cx="7084015" cy="461665"/>
          </a:xfrm>
          <a:prstGeom prst="rect">
            <a:avLst/>
          </a:prstGeom>
        </p:spPr>
        <p:txBody>
          <a:bodyPr wrap="square">
            <a:spAutoFit/>
          </a:bodyPr>
          <a:lstStyle/>
          <a:p>
            <a:endParaRPr lang="en-GB" sz="2400" dirty="0">
              <a:latin typeface="Arimo"/>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t="191" r="367" b="40762"/>
          <a:stretch/>
        </p:blipFill>
        <p:spPr>
          <a:xfrm>
            <a:off x="754636" y="1136470"/>
            <a:ext cx="6741469" cy="5441211"/>
          </a:xfrm>
          <a:prstGeom prst="rect">
            <a:avLst/>
          </a:prstGeom>
        </p:spPr>
      </p:pic>
      <p:pic>
        <p:nvPicPr>
          <p:cNvPr id="9" name="Picture 2" descr="See the source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12774" y="1378096"/>
            <a:ext cx="3112365" cy="199789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l="59482" t="80314" r="1467" b="2406"/>
          <a:stretch/>
        </p:blipFill>
        <p:spPr>
          <a:xfrm>
            <a:off x="8098446" y="3662577"/>
            <a:ext cx="3341019" cy="2013464"/>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2876261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5FC096-CFF2-45F1-9103-1FDDC5C06788}"/>
              </a:ext>
            </a:extLst>
          </p:cNvPr>
          <p:cNvSpPr>
            <a:spLocks noGrp="1"/>
          </p:cNvSpPr>
          <p:nvPr>
            <p:ph type="title"/>
          </p:nvPr>
        </p:nvSpPr>
        <p:spPr>
          <a:xfrm>
            <a:off x="612020" y="204651"/>
            <a:ext cx="10817980" cy="2029097"/>
          </a:xfrm>
        </p:spPr>
        <p:txBody>
          <a:bodyPr>
            <a:normAutofit/>
          </a:bodyPr>
          <a:lstStyle/>
          <a:p>
            <a:pPr algn="ctr"/>
            <a:r>
              <a:rPr lang="en-GB" dirty="0"/>
              <a:t>Royal Navy Dragon Boat </a:t>
            </a:r>
            <a:r>
              <a:rPr lang="en-GB" dirty="0" smtClean="0"/>
              <a:t/>
            </a:r>
            <a:br>
              <a:rPr lang="en-GB" dirty="0" smtClean="0"/>
            </a:br>
            <a:r>
              <a:rPr lang="en-GB" dirty="0" smtClean="0"/>
              <a:t>The Challenge!</a:t>
            </a:r>
            <a:endParaRPr lang="en-GB" dirty="0"/>
          </a:p>
        </p:txBody>
      </p:sp>
      <p:sp>
        <p:nvSpPr>
          <p:cNvPr id="3" name="Rectangle 2"/>
          <p:cNvSpPr/>
          <p:nvPr/>
        </p:nvSpPr>
        <p:spPr>
          <a:xfrm>
            <a:off x="6031093" y="5381500"/>
            <a:ext cx="7084015" cy="461665"/>
          </a:xfrm>
          <a:prstGeom prst="rect">
            <a:avLst/>
          </a:prstGeom>
        </p:spPr>
        <p:txBody>
          <a:bodyPr wrap="square">
            <a:spAutoFit/>
          </a:bodyPr>
          <a:lstStyle/>
          <a:p>
            <a:endParaRPr lang="en-GB" sz="2400" dirty="0">
              <a:latin typeface="Arimo"/>
            </a:endParaRPr>
          </a:p>
        </p:txBody>
      </p:sp>
      <p:pic>
        <p:nvPicPr>
          <p:cNvPr id="6" name="Picture 2" descr="See the source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3105" y="4722188"/>
            <a:ext cx="3112365" cy="199789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1058" t="59047" r="626" b="21715"/>
          <a:stretch/>
        </p:blipFill>
        <p:spPr>
          <a:xfrm>
            <a:off x="1461103" y="1997654"/>
            <a:ext cx="9407194" cy="250692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1532039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l="59482" t="80314" r="1467" b="2406"/>
          <a:stretch/>
        </p:blipFill>
        <p:spPr>
          <a:xfrm>
            <a:off x="8175943" y="2233748"/>
            <a:ext cx="3341019" cy="2013464"/>
          </a:xfrm>
          <a:prstGeom prst="rect">
            <a:avLst/>
          </a:prstGeom>
        </p:spPr>
      </p:pic>
      <p:sp>
        <p:nvSpPr>
          <p:cNvPr id="11" name="Rectangle 10"/>
          <p:cNvSpPr/>
          <p:nvPr/>
        </p:nvSpPr>
        <p:spPr>
          <a:xfrm>
            <a:off x="831042" y="1813559"/>
            <a:ext cx="7084015" cy="3908762"/>
          </a:xfrm>
          <a:prstGeom prst="rect">
            <a:avLst/>
          </a:prstGeom>
        </p:spPr>
        <p:txBody>
          <a:bodyPr wrap="square">
            <a:spAutoFit/>
          </a:bodyPr>
          <a:lstStyle/>
          <a:p>
            <a:r>
              <a:rPr lang="en-GB" sz="2800" dirty="0">
                <a:latin typeface="Arimo"/>
              </a:rPr>
              <a:t>What do we need</a:t>
            </a:r>
          </a:p>
          <a:p>
            <a:endParaRPr lang="en-GB" sz="2800" dirty="0">
              <a:latin typeface="Arimo"/>
            </a:endParaRPr>
          </a:p>
          <a:p>
            <a:pPr marL="514350" indent="-514350">
              <a:buFont typeface="+mj-lt"/>
              <a:buAutoNum type="arabicPeriod"/>
            </a:pPr>
            <a:r>
              <a:rPr lang="en-GB" sz="2400" dirty="0" smtClean="0">
                <a:latin typeface="Arimo"/>
              </a:rPr>
              <a:t>Dragon Boat Template/ sheet of A4 paper</a:t>
            </a:r>
          </a:p>
          <a:p>
            <a:pPr marL="514350" indent="-514350">
              <a:buFont typeface="+mj-lt"/>
              <a:buAutoNum type="arabicPeriod"/>
            </a:pPr>
            <a:r>
              <a:rPr lang="en-GB" sz="2400" dirty="0" smtClean="0">
                <a:latin typeface="Arimo"/>
              </a:rPr>
              <a:t>Colouring pencils or crayons</a:t>
            </a:r>
          </a:p>
          <a:p>
            <a:pPr marL="514350" indent="-514350">
              <a:buFont typeface="+mj-lt"/>
              <a:buAutoNum type="arabicPeriod"/>
            </a:pPr>
            <a:r>
              <a:rPr lang="en-GB" sz="2400" dirty="0" smtClean="0">
                <a:latin typeface="Arimo"/>
              </a:rPr>
              <a:t>Scissors</a:t>
            </a:r>
            <a:endParaRPr lang="en-GB" sz="2400" dirty="0">
              <a:latin typeface="Arimo"/>
            </a:endParaRPr>
          </a:p>
          <a:p>
            <a:pPr marL="514350" indent="-514350">
              <a:buFont typeface="+mj-lt"/>
              <a:buAutoNum type="arabicPeriod"/>
            </a:pPr>
            <a:r>
              <a:rPr lang="en-GB" sz="2400" dirty="0" smtClean="0">
                <a:latin typeface="Arimo"/>
              </a:rPr>
              <a:t>Tape and or glue</a:t>
            </a:r>
          </a:p>
          <a:p>
            <a:pPr marL="514350" indent="-514350">
              <a:buFont typeface="+mj-lt"/>
              <a:buAutoNum type="arabicPeriod"/>
            </a:pPr>
            <a:r>
              <a:rPr lang="en-GB" sz="2400" dirty="0" smtClean="0">
                <a:latin typeface="Arimo"/>
              </a:rPr>
              <a:t>Paper straws/cocktail sticks (optional for oars and flag pole)</a:t>
            </a:r>
            <a:endParaRPr lang="en-GB" sz="2400" dirty="0">
              <a:latin typeface="Arimo"/>
            </a:endParaRPr>
          </a:p>
          <a:p>
            <a:pPr marL="514350" indent="-514350">
              <a:buFont typeface="+mj-lt"/>
              <a:buAutoNum type="arabicPeriod"/>
            </a:pPr>
            <a:r>
              <a:rPr lang="en-GB" sz="2400" dirty="0" smtClean="0">
                <a:latin typeface="Arimo"/>
              </a:rPr>
              <a:t>Glitter and sequins (optional for decoration)Hole punch (optional)</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439924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1838" t="16381" r="2437" b="1715"/>
          <a:stretch/>
        </p:blipFill>
        <p:spPr>
          <a:xfrm>
            <a:off x="1280159" y="1136470"/>
            <a:ext cx="4872447" cy="5617028"/>
          </a:xfrm>
          <a:prstGeom prst="rect">
            <a:avLst/>
          </a:prstGeom>
        </p:spPr>
      </p:pic>
      <p:sp>
        <p:nvSpPr>
          <p:cNvPr id="8" name="Rectangle 7"/>
          <p:cNvSpPr/>
          <p:nvPr/>
        </p:nvSpPr>
        <p:spPr>
          <a:xfrm>
            <a:off x="6557554" y="1651002"/>
            <a:ext cx="5409957" cy="1200329"/>
          </a:xfrm>
          <a:prstGeom prst="rect">
            <a:avLst/>
          </a:prstGeom>
        </p:spPr>
        <p:txBody>
          <a:bodyPr wrap="square">
            <a:spAutoFit/>
          </a:bodyPr>
          <a:lstStyle/>
          <a:p>
            <a:r>
              <a:rPr lang="en-GB" sz="2400" dirty="0" smtClean="0">
                <a:latin typeface="Arimo"/>
              </a:rPr>
              <a:t>This is the template or deign you will need to print or draw for your dragon boat.</a:t>
            </a:r>
          </a:p>
        </p:txBody>
      </p:sp>
    </p:spTree>
    <p:extLst>
      <p:ext uri="{BB962C8B-B14F-4D97-AF65-F5344CB8AC3E}">
        <p14:creationId xmlns:p14="http://schemas.microsoft.com/office/powerpoint/2010/main" xmlns="" val="3748381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l="1309" t="15555" r="1771" b="50730"/>
          <a:stretch/>
        </p:blipFill>
        <p:spPr>
          <a:xfrm>
            <a:off x="1489165" y="1532707"/>
            <a:ext cx="9541834" cy="431945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70614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1664" t="49905" r="2160" b="26857"/>
          <a:stretch/>
        </p:blipFill>
        <p:spPr>
          <a:xfrm>
            <a:off x="598958" y="1887583"/>
            <a:ext cx="11133833" cy="350084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2980294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xmlns="" val="0"/>
              </a:ext>
            </a:extLst>
          </a:blip>
          <a:srcRect l="1498" t="74856" r="1333" b="953"/>
          <a:stretch/>
        </p:blipFill>
        <p:spPr>
          <a:xfrm>
            <a:off x="313507" y="1858758"/>
            <a:ext cx="11403876" cy="369462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4012450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1740" t="15048" r="4833" b="63238"/>
          <a:stretch/>
        </p:blipFill>
        <p:spPr>
          <a:xfrm>
            <a:off x="260770" y="1531619"/>
            <a:ext cx="11814333" cy="3762104"/>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3916172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l="1981" t="38159" r="4591" b="38031"/>
          <a:stretch/>
        </p:blipFill>
        <p:spPr>
          <a:xfrm>
            <a:off x="299478" y="1417318"/>
            <a:ext cx="11417905" cy="398670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773896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1B81CE7-05D2-4F76-93CA-C32AE25BF3E6}"/>
              </a:ext>
            </a:extLst>
          </p:cNvPr>
          <p:cNvPicPr>
            <a:picLocks noChangeAspect="1"/>
          </p:cNvPicPr>
          <p:nvPr/>
        </p:nvPicPr>
        <p:blipFill rotWithShape="1">
          <a:blip r:embed="rId2" cstate="print">
            <a:alphaModFix amt="40000"/>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b="15287"/>
          <a:stretch/>
        </p:blipFill>
        <p:spPr>
          <a:xfrm>
            <a:off x="3196" y="0"/>
            <a:ext cx="12188804" cy="6866465"/>
          </a:xfrm>
          <a:prstGeom prst="rect">
            <a:avLst/>
          </a:prstGeom>
        </p:spPr>
      </p:pic>
      <p:sp>
        <p:nvSpPr>
          <p:cNvPr id="2" name="Title 1">
            <a:extLst>
              <a:ext uri="{FF2B5EF4-FFF2-40B4-BE49-F238E27FC236}">
                <a16:creationId xmlns:a16="http://schemas.microsoft.com/office/drawing/2014/main" xmlns="" id="{243D6355-3D58-4139-811E-76E4422765E3}"/>
              </a:ext>
            </a:extLst>
          </p:cNvPr>
          <p:cNvSpPr>
            <a:spLocks noGrp="1"/>
          </p:cNvSpPr>
          <p:nvPr>
            <p:ph type="title"/>
          </p:nvPr>
        </p:nvSpPr>
        <p:spPr>
          <a:xfrm>
            <a:off x="563474" y="579495"/>
            <a:ext cx="5598866" cy="1320800"/>
          </a:xfrm>
        </p:spPr>
        <p:txBody>
          <a:bodyPr anchor="ctr">
            <a:normAutofit/>
          </a:bodyPr>
          <a:lstStyle/>
          <a:p>
            <a:pPr algn="ctr"/>
            <a:r>
              <a:rPr lang="en-GB" sz="4400" b="1" dirty="0">
                <a:solidFill>
                  <a:schemeClr val="tx1"/>
                </a:solidFill>
              </a:rPr>
              <a:t>When is the Chinese New Year?</a:t>
            </a:r>
          </a:p>
        </p:txBody>
      </p:sp>
      <p:sp>
        <p:nvSpPr>
          <p:cNvPr id="3" name="Content Placeholder 2">
            <a:extLst>
              <a:ext uri="{FF2B5EF4-FFF2-40B4-BE49-F238E27FC236}">
                <a16:creationId xmlns:a16="http://schemas.microsoft.com/office/drawing/2014/main" xmlns="" id="{F93334AA-B1B1-4C60-8F0A-4A271106F9A3}"/>
              </a:ext>
            </a:extLst>
          </p:cNvPr>
          <p:cNvSpPr>
            <a:spLocks noGrp="1"/>
          </p:cNvSpPr>
          <p:nvPr>
            <p:ph idx="1"/>
          </p:nvPr>
        </p:nvSpPr>
        <p:spPr>
          <a:xfrm>
            <a:off x="6120021" y="3433232"/>
            <a:ext cx="5503408" cy="3285067"/>
          </a:xfrm>
        </p:spPr>
        <p:txBody>
          <a:bodyPr anchor="ctr">
            <a:normAutofit/>
          </a:bodyPr>
          <a:lstStyle/>
          <a:p>
            <a:r>
              <a:rPr lang="en-GB" sz="2400" i="0" dirty="0">
                <a:effectLst/>
                <a:latin typeface="open-sans"/>
              </a:rPr>
              <a:t>Chinese New Year typically begins with the new moon that occurs between the end of January and the end of February, and it lasts about 15 days, until the full moon arrives with the Festival of Lanterns.</a:t>
            </a:r>
            <a:endParaRPr lang="en-GB" sz="2400" dirty="0"/>
          </a:p>
        </p:txBody>
      </p:sp>
      <p:pic>
        <p:nvPicPr>
          <p:cNvPr id="7" name="Picture 6" descr="A picture containing light&#10;&#10;Description automatically generated">
            <a:extLst>
              <a:ext uri="{FF2B5EF4-FFF2-40B4-BE49-F238E27FC236}">
                <a16:creationId xmlns:a16="http://schemas.microsoft.com/office/drawing/2014/main" xmlns="" id="{BFED1563-D36E-41A7-BB8E-0CA7B1A3BDCE}"/>
              </a:ext>
            </a:extLst>
          </p:cNvPr>
          <p:cNvPicPr>
            <a:picLocks noChangeAspect="1"/>
          </p:cNvPicPr>
          <p:nvPr/>
        </p:nvPicPr>
        <p:blipFill rotWithShape="1">
          <a:blip r:embed="rId4" cstate="print">
            <a:extLst>
              <a:ext uri="{28A0092B-C50C-407E-A947-70E740481C1C}">
                <a14:useLocalDpi xmlns:a14="http://schemas.microsoft.com/office/drawing/2010/main" xmlns="" val="0"/>
              </a:ext>
              <a:ext uri="{837473B0-CC2E-450A-ABE3-18F120FF3D39}">
                <a1611:picAttrSrcUrl xmlns="" xmlns:a1611="http://schemas.microsoft.com/office/drawing/2016/11/main" r:id="rId5"/>
              </a:ext>
            </a:extLst>
          </a:blip>
          <a:srcRect l="4711" r="14098" b="1"/>
          <a:stretch/>
        </p:blipFill>
        <p:spPr>
          <a:xfrm>
            <a:off x="6722618" y="367357"/>
            <a:ext cx="4010830" cy="3285067"/>
          </a:xfrm>
          <a:prstGeom prst="rect">
            <a:avLst/>
          </a:prstGeom>
        </p:spPr>
      </p:pic>
    </p:spTree>
    <p:extLst>
      <p:ext uri="{BB962C8B-B14F-4D97-AF65-F5344CB8AC3E}">
        <p14:creationId xmlns:p14="http://schemas.microsoft.com/office/powerpoint/2010/main" xmlns="" val="2873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smtClean="0"/>
              <a:t>Royal Navy Dragon Boat Challenge</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1808" t="63618" r="4766" b="1715"/>
          <a:stretch/>
        </p:blipFill>
        <p:spPr>
          <a:xfrm>
            <a:off x="795867" y="1336279"/>
            <a:ext cx="10450285" cy="531271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spTree>
    <p:extLst>
      <p:ext uri="{BB962C8B-B14F-4D97-AF65-F5344CB8AC3E}">
        <p14:creationId xmlns:p14="http://schemas.microsoft.com/office/powerpoint/2010/main" xmlns="" val="844155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5FC096-CFF2-45F1-9103-1FDDC5C06788}"/>
              </a:ext>
            </a:extLst>
          </p:cNvPr>
          <p:cNvSpPr txBox="1">
            <a:spLocks/>
          </p:cNvSpPr>
          <p:nvPr/>
        </p:nvSpPr>
        <p:spPr>
          <a:xfrm>
            <a:off x="612020" y="204651"/>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dirty="0" smtClean="0"/>
              <a:t>Royal Navy Dragon Boat Challenge</a:t>
            </a: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87521" t="1655" r="1430" b="88422"/>
          <a:stretch/>
        </p:blipFill>
        <p:spPr>
          <a:xfrm>
            <a:off x="11077303" y="222070"/>
            <a:ext cx="747516" cy="914400"/>
          </a:xfrm>
          <a:prstGeom prst="rect">
            <a:avLst/>
          </a:prstGeom>
        </p:spPr>
      </p:pic>
      <p:pic>
        <p:nvPicPr>
          <p:cNvPr id="12290" name="Picture 2" descr="See the source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130" t="-725" b="14826"/>
          <a:stretch/>
        </p:blipFill>
        <p:spPr bwMode="auto">
          <a:xfrm>
            <a:off x="378822" y="1436915"/>
            <a:ext cx="5491208" cy="304364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See the source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47255" y="1436915"/>
            <a:ext cx="4741461" cy="304364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a:extLst>
              <a:ext uri="{FF2B5EF4-FFF2-40B4-BE49-F238E27FC236}">
                <a16:creationId xmlns:a16="http://schemas.microsoft.com/office/drawing/2014/main" xmlns="" id="{415FC096-CFF2-45F1-9103-1FDDC5C06788}"/>
              </a:ext>
            </a:extLst>
          </p:cNvPr>
          <p:cNvSpPr txBox="1">
            <a:spLocks/>
          </p:cNvSpPr>
          <p:nvPr/>
        </p:nvSpPr>
        <p:spPr>
          <a:xfrm>
            <a:off x="633081" y="4828903"/>
            <a:ext cx="10817980" cy="2029097"/>
          </a:xfrm>
          <a:prstGeom prst="rect">
            <a:avLst/>
          </a:prstGeom>
        </p:spPr>
        <p:txBody>
          <a:bodyP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GB" sz="4000" dirty="0" smtClean="0"/>
              <a:t>Don’t forget to tweet your designs to @</a:t>
            </a:r>
            <a:r>
              <a:rPr lang="en-GB" sz="4000" dirty="0" err="1" smtClean="0"/>
              <a:t>CdrFCampbell</a:t>
            </a:r>
            <a:endParaRPr lang="en-GB" sz="4000" dirty="0"/>
          </a:p>
        </p:txBody>
      </p:sp>
    </p:spTree>
    <p:extLst>
      <p:ext uri="{BB962C8B-B14F-4D97-AF65-F5344CB8AC3E}">
        <p14:creationId xmlns:p14="http://schemas.microsoft.com/office/powerpoint/2010/main" xmlns="" val="2883311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xmlns="" id="{8C3A6146-BB2C-4959-8454-FFABE421C67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893" r="-2" b="-2"/>
          <a:stretch/>
        </p:blipFill>
        <p:spPr bwMode="auto">
          <a:xfrm>
            <a:off x="4266678" y="-91983"/>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xmlns="" id="{F3040C1A-53C1-40BF-8B7D-6CA053743D58}"/>
              </a:ext>
            </a:extLst>
          </p:cNvPr>
          <p:cNvSpPr>
            <a:spLocks noGrp="1"/>
          </p:cNvSpPr>
          <p:nvPr>
            <p:ph type="ctrTitle"/>
          </p:nvPr>
        </p:nvSpPr>
        <p:spPr>
          <a:xfrm>
            <a:off x="0" y="1466193"/>
            <a:ext cx="5191448" cy="2622481"/>
          </a:xfrm>
        </p:spPr>
        <p:txBody>
          <a:bodyPr>
            <a:normAutofit/>
          </a:bodyPr>
          <a:lstStyle/>
          <a:p>
            <a:pPr algn="ctr"/>
            <a:r>
              <a:rPr lang="en-GB" sz="5400" b="1" dirty="0"/>
              <a:t>Good </a:t>
            </a:r>
            <a:r>
              <a:rPr lang="en-GB" sz="5400" b="1" dirty="0" smtClean="0"/>
              <a:t>Bye Scouts</a:t>
            </a:r>
            <a:r>
              <a:rPr lang="en-GB" sz="4800" b="1" dirty="0" smtClean="0"/>
              <a:t/>
            </a:r>
            <a:br>
              <a:rPr lang="en-GB" sz="4800" b="1" dirty="0" smtClean="0"/>
            </a:br>
            <a:r>
              <a:rPr lang="ja-JP" altLang="en-US" sz="4800" b="1" dirty="0"/>
              <a:t>再見童子軍</a:t>
            </a:r>
            <a:endParaRPr lang="en-GB" sz="4800" b="1" dirty="0"/>
          </a:p>
        </p:txBody>
      </p:sp>
      <p:sp>
        <p:nvSpPr>
          <p:cNvPr id="14" name="Title 1">
            <a:extLst>
              <a:ext uri="{FF2B5EF4-FFF2-40B4-BE49-F238E27FC236}">
                <a16:creationId xmlns:a16="http://schemas.microsoft.com/office/drawing/2014/main" xmlns="" id="{F3040C1A-53C1-40BF-8B7D-6CA053743D58}"/>
              </a:ext>
            </a:extLst>
          </p:cNvPr>
          <p:cNvSpPr txBox="1">
            <a:spLocks/>
          </p:cNvSpPr>
          <p:nvPr/>
        </p:nvSpPr>
        <p:spPr>
          <a:xfrm>
            <a:off x="-1123405" y="2223448"/>
            <a:ext cx="5669279" cy="1617032"/>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err="1"/>
              <a:t>zài</a:t>
            </a:r>
            <a:r>
              <a:rPr lang="en-GB" sz="3600" dirty="0"/>
              <a:t> </a:t>
            </a:r>
            <a:r>
              <a:rPr lang="en-GB" sz="3600" dirty="0" err="1"/>
              <a:t>jiàn</a:t>
            </a:r>
            <a:r>
              <a:rPr lang="en-GB" sz="3600" dirty="0"/>
              <a:t> </a:t>
            </a:r>
            <a:r>
              <a:rPr lang="en-GB" sz="3600" dirty="0" err="1"/>
              <a:t>tóng</a:t>
            </a:r>
            <a:r>
              <a:rPr lang="en-GB" sz="3600" dirty="0"/>
              <a:t> </a:t>
            </a:r>
            <a:r>
              <a:rPr lang="en-GB" sz="3600" dirty="0" err="1"/>
              <a:t>zǐ</a:t>
            </a:r>
            <a:r>
              <a:rPr lang="en-GB" sz="3600" dirty="0"/>
              <a:t> </a:t>
            </a:r>
            <a:r>
              <a:rPr lang="en-GB" sz="3600" dirty="0" err="1"/>
              <a:t>jūn</a:t>
            </a:r>
            <a:endParaRPr lang="en-GB" sz="3600" dirty="0"/>
          </a:p>
        </p:txBody>
      </p:sp>
    </p:spTree>
    <p:extLst>
      <p:ext uri="{BB962C8B-B14F-4D97-AF65-F5344CB8AC3E}">
        <p14:creationId xmlns:p14="http://schemas.microsoft.com/office/powerpoint/2010/main" xmlns="" val="138478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EDCEA-B090-44D8-A4E1-C2F95C1B9FA8}"/>
              </a:ext>
            </a:extLst>
          </p:cNvPr>
          <p:cNvSpPr>
            <a:spLocks noGrp="1"/>
          </p:cNvSpPr>
          <p:nvPr>
            <p:ph type="title"/>
          </p:nvPr>
        </p:nvSpPr>
        <p:spPr>
          <a:xfrm>
            <a:off x="677333" y="348343"/>
            <a:ext cx="10674289" cy="832945"/>
          </a:xfrm>
        </p:spPr>
        <p:txBody>
          <a:bodyPr>
            <a:normAutofit/>
          </a:bodyPr>
          <a:lstStyle/>
          <a:p>
            <a:r>
              <a:rPr lang="en-GB" dirty="0"/>
              <a:t>2021 is the Chinese year of the OXEN</a:t>
            </a:r>
          </a:p>
        </p:txBody>
      </p:sp>
      <p:sp>
        <p:nvSpPr>
          <p:cNvPr id="3" name="Content Placeholder 2">
            <a:extLst>
              <a:ext uri="{FF2B5EF4-FFF2-40B4-BE49-F238E27FC236}">
                <a16:creationId xmlns:a16="http://schemas.microsoft.com/office/drawing/2014/main" xmlns="" id="{1B0A2446-9C03-4E92-9ABE-D76F766B8974}"/>
              </a:ext>
            </a:extLst>
          </p:cNvPr>
          <p:cNvSpPr>
            <a:spLocks noGrp="1"/>
          </p:cNvSpPr>
          <p:nvPr>
            <p:ph idx="1"/>
          </p:nvPr>
        </p:nvSpPr>
        <p:spPr>
          <a:xfrm>
            <a:off x="2336316" y="1830227"/>
            <a:ext cx="7237932" cy="3275010"/>
          </a:xfrm>
        </p:spPr>
        <p:txBody>
          <a:bodyPr>
            <a:noAutofit/>
          </a:bodyPr>
          <a:lstStyle/>
          <a:p>
            <a:pPr marL="0" indent="0">
              <a:buNone/>
            </a:pPr>
            <a:r>
              <a:rPr lang="en-GB" sz="1800" i="0" dirty="0">
                <a:solidFill>
                  <a:schemeClr val="tx1"/>
                </a:solidFill>
                <a:effectLst/>
                <a:latin typeface="Calibri" panose="020F0502020204030204" pitchFamily="34" charset="0"/>
                <a:cs typeface="Calibri" panose="020F0502020204030204" pitchFamily="34" charset="0"/>
              </a:rPr>
              <a:t>The ancient Chinese lunar calendar, on which Chinese New Year is based, functioned as a religious, dynastic and social guide. </a:t>
            </a:r>
            <a:r>
              <a:rPr lang="en-GB" sz="1800" dirty="0">
                <a:solidFill>
                  <a:schemeClr val="tx1"/>
                </a:solidFill>
                <a:latin typeface="Calibri" panose="020F0502020204030204" pitchFamily="34" charset="0"/>
                <a:cs typeface="Calibri" panose="020F0502020204030204" pitchFamily="34" charset="0"/>
              </a:rPr>
              <a:t>R</a:t>
            </a:r>
            <a:r>
              <a:rPr lang="en-GB" sz="1800" i="0" dirty="0" smtClean="0">
                <a:solidFill>
                  <a:schemeClr val="tx1"/>
                </a:solidFill>
                <a:effectLst/>
                <a:latin typeface="Calibri" panose="020F0502020204030204" pitchFamily="34" charset="0"/>
                <a:cs typeface="Calibri" panose="020F0502020204030204" pitchFamily="34" charset="0"/>
              </a:rPr>
              <a:t>ecords </a:t>
            </a:r>
            <a:r>
              <a:rPr lang="en-GB" sz="1800" i="0" dirty="0">
                <a:solidFill>
                  <a:schemeClr val="tx1"/>
                </a:solidFill>
                <a:effectLst/>
                <a:latin typeface="Calibri" panose="020F0502020204030204" pitchFamily="34" charset="0"/>
                <a:cs typeface="Calibri" panose="020F0502020204030204" pitchFamily="34" charset="0"/>
              </a:rPr>
              <a:t>indicate that the calendar existed as early as 14th century B.C., when the </a:t>
            </a:r>
            <a:r>
              <a:rPr lang="en-GB" sz="1800" i="0" dirty="0" smtClean="0">
                <a:solidFill>
                  <a:schemeClr val="tx1"/>
                </a:solidFill>
                <a:effectLst/>
                <a:latin typeface="Calibri" panose="020F0502020204030204" pitchFamily="34" charset="0"/>
                <a:cs typeface="Calibri" panose="020F0502020204030204" pitchFamily="34" charset="0"/>
              </a:rPr>
              <a:t>Shang Dynasty</a:t>
            </a:r>
            <a:r>
              <a:rPr lang="en-GB" sz="1800" i="0" dirty="0">
                <a:solidFill>
                  <a:schemeClr val="tx1"/>
                </a:solidFill>
                <a:effectLst/>
                <a:latin typeface="Calibri" panose="020F0502020204030204" pitchFamily="34" charset="0"/>
                <a:cs typeface="Calibri" panose="020F0502020204030204" pitchFamily="34" charset="0"/>
              </a:rPr>
              <a:t> was in power.</a:t>
            </a:r>
            <a:endParaRPr lang="en-GB" sz="18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A93B15C5-C042-41B7-AB8C-22AD84A82C7C}"/>
              </a:ext>
            </a:extLst>
          </p:cNvPr>
          <p:cNvSpPr txBox="1"/>
          <p:nvPr/>
        </p:nvSpPr>
        <p:spPr>
          <a:xfrm>
            <a:off x="2336316" y="3286454"/>
            <a:ext cx="7059461" cy="646331"/>
          </a:xfrm>
          <a:prstGeom prst="rect">
            <a:avLst/>
          </a:prstGeom>
          <a:noFill/>
        </p:spPr>
        <p:txBody>
          <a:bodyPr wrap="square" rtlCol="0">
            <a:spAutoFit/>
          </a:bodyPr>
          <a:lstStyle/>
          <a:p>
            <a:r>
              <a:rPr lang="en-GB" i="0" dirty="0">
                <a:effectLst/>
                <a:latin typeface="Calibri" panose="020F0502020204030204" pitchFamily="34" charset="0"/>
                <a:cs typeface="Calibri" panose="020F0502020204030204" pitchFamily="34" charset="0"/>
              </a:rPr>
              <a:t>The calendar was changeable and was reset according to which emperor held power and varied from one region to another.</a:t>
            </a:r>
            <a:endParaRPr lang="en-GB"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xmlns="" id="{E0B1B5C0-96A3-4D0E-AFDD-413940212248}"/>
              </a:ext>
            </a:extLst>
          </p:cNvPr>
          <p:cNvSpPr txBox="1"/>
          <p:nvPr/>
        </p:nvSpPr>
        <p:spPr>
          <a:xfrm>
            <a:off x="2336316" y="4411170"/>
            <a:ext cx="7103720" cy="1200329"/>
          </a:xfrm>
          <a:prstGeom prst="rect">
            <a:avLst/>
          </a:prstGeom>
          <a:noFill/>
        </p:spPr>
        <p:txBody>
          <a:bodyPr wrap="square" rtlCol="0">
            <a:spAutoFit/>
          </a:bodyPr>
          <a:lstStyle/>
          <a:p>
            <a:r>
              <a:rPr lang="en-GB" i="0" dirty="0">
                <a:effectLst/>
                <a:latin typeface="Calibri" panose="020F0502020204030204" pitchFamily="34" charset="0"/>
                <a:cs typeface="Calibri" panose="020F0502020204030204" pitchFamily="34" charset="0"/>
              </a:rPr>
              <a:t>The Chinese calendar was a complex timepiece. Its parameters were set according to the lunar phases as well as the solar solstices and equinoxes. Yin and yang, the opposing but complementary principles that make up a harmonious world, also ruled the calendar.</a:t>
            </a:r>
            <a:endParaRPr lang="en-GB" dirty="0">
              <a:latin typeface="Calibri" panose="020F0502020204030204" pitchFamily="34" charset="0"/>
              <a:cs typeface="Calibri" panose="020F0502020204030204" pitchFamily="34" charset="0"/>
            </a:endParaRPr>
          </a:p>
        </p:txBody>
      </p:sp>
      <p:pic>
        <p:nvPicPr>
          <p:cNvPr id="10" name="Picture 9" descr="Diagram&#10;&#10;Description automatically generated">
            <a:extLst>
              <a:ext uri="{FF2B5EF4-FFF2-40B4-BE49-F238E27FC236}">
                <a16:creationId xmlns:a16="http://schemas.microsoft.com/office/drawing/2014/main" xmlns="" id="{AFE88B9F-47AC-4974-9207-EDB8290423C2}"/>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6"/>
              </a:ext>
            </a:extLst>
          </a:blip>
          <a:stretch>
            <a:fillRect/>
          </a:stretch>
        </p:blipFill>
        <p:spPr>
          <a:xfrm>
            <a:off x="9561183" y="2401304"/>
            <a:ext cx="2416627" cy="2416627"/>
          </a:xfrm>
          <a:prstGeom prst="rect">
            <a:avLst/>
          </a:prstGeom>
        </p:spPr>
      </p:pic>
      <p:pic>
        <p:nvPicPr>
          <p:cNvPr id="1026" name="Picture 2" descr="Image result for cartoon jade empore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37797" r="37937"/>
          <a:stretch/>
        </p:blipFill>
        <p:spPr bwMode="auto">
          <a:xfrm>
            <a:off x="402136" y="2061097"/>
            <a:ext cx="1503105" cy="30970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8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EBE21-2A49-423D-A539-C46AB544A33C}"/>
              </a:ext>
            </a:extLst>
          </p:cNvPr>
          <p:cNvSpPr>
            <a:spLocks noGrp="1"/>
          </p:cNvSpPr>
          <p:nvPr>
            <p:ph type="title"/>
          </p:nvPr>
        </p:nvSpPr>
        <p:spPr>
          <a:xfrm>
            <a:off x="2999244" y="222320"/>
            <a:ext cx="8596668" cy="1320800"/>
          </a:xfrm>
        </p:spPr>
        <p:txBody>
          <a:bodyPr>
            <a:normAutofit fontScale="90000"/>
          </a:bodyPr>
          <a:lstStyle/>
          <a:p>
            <a:r>
              <a:rPr lang="en-GB" sz="4400" b="1" i="0" dirty="0">
                <a:effectLst/>
                <a:latin typeface="open-sans"/>
              </a:rPr>
              <a:t>Chinese New Year Animals</a:t>
            </a:r>
            <a:r>
              <a:rPr lang="en-GB" b="0" i="0" dirty="0">
                <a:solidFill>
                  <a:srgbClr val="181818"/>
                </a:solidFill>
                <a:effectLst/>
                <a:latin typeface="open-sans"/>
              </a:rPr>
              <a:t/>
            </a:r>
            <a:br>
              <a:rPr lang="en-GB" b="0" i="0" dirty="0">
                <a:solidFill>
                  <a:srgbClr val="181818"/>
                </a:solidFill>
                <a:effectLst/>
                <a:latin typeface="open-sans"/>
              </a:rPr>
            </a:br>
            <a:endParaRPr lang="en-GB" dirty="0"/>
          </a:p>
        </p:txBody>
      </p:sp>
      <p:sp>
        <p:nvSpPr>
          <p:cNvPr id="3" name="Content Placeholder 2">
            <a:extLst>
              <a:ext uri="{FF2B5EF4-FFF2-40B4-BE49-F238E27FC236}">
                <a16:creationId xmlns:a16="http://schemas.microsoft.com/office/drawing/2014/main" xmlns="" id="{CFB31927-58B1-42D2-99A6-33250A6053E4}"/>
              </a:ext>
            </a:extLst>
          </p:cNvPr>
          <p:cNvSpPr>
            <a:spLocks noGrp="1"/>
          </p:cNvSpPr>
          <p:nvPr>
            <p:ph idx="1"/>
          </p:nvPr>
        </p:nvSpPr>
        <p:spPr>
          <a:xfrm>
            <a:off x="6200952" y="1777993"/>
            <a:ext cx="5394960" cy="3880773"/>
          </a:xfrm>
        </p:spPr>
        <p:txBody>
          <a:bodyPr>
            <a:normAutofit/>
          </a:bodyPr>
          <a:lstStyle/>
          <a:p>
            <a:pPr marL="0" indent="0">
              <a:buNone/>
            </a:pPr>
            <a:r>
              <a:rPr lang="en-GB" sz="1800" i="0" dirty="0">
                <a:solidFill>
                  <a:schemeClr val="tx1"/>
                </a:solidFill>
                <a:effectLst/>
                <a:latin typeface="Calibri" panose="020F0502020204030204" pitchFamily="34" charset="0"/>
                <a:cs typeface="Calibri" panose="020F0502020204030204" pitchFamily="34" charset="0"/>
              </a:rPr>
              <a:t>The Chinese calendar also includes the Chinese zodiac, which is a cycle of twelve stations or “signs” which change depending on the Sun.</a:t>
            </a:r>
            <a:endParaRPr lang="en-GB" sz="1800"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41A78719-76C6-43B2-BD66-E4568204CACA}"/>
              </a:ext>
            </a:extLst>
          </p:cNvPr>
          <p:cNvSpPr txBox="1"/>
          <p:nvPr/>
        </p:nvSpPr>
        <p:spPr>
          <a:xfrm>
            <a:off x="6200952" y="2961462"/>
            <a:ext cx="5603965" cy="1754326"/>
          </a:xfrm>
          <a:prstGeom prst="rect">
            <a:avLst/>
          </a:prstGeom>
          <a:noFill/>
        </p:spPr>
        <p:txBody>
          <a:bodyPr wrap="square" rtlCol="0">
            <a:spAutoFit/>
          </a:bodyPr>
          <a:lstStyle/>
          <a:p>
            <a:r>
              <a:rPr lang="en-GB" i="0" dirty="0">
                <a:effectLst/>
                <a:latin typeface="Calibri" panose="020F0502020204030204" pitchFamily="34" charset="0"/>
                <a:cs typeface="Calibri" panose="020F0502020204030204" pitchFamily="34" charset="0"/>
              </a:rPr>
              <a:t>Each new year was marked by the characteristics of one of the 12 zodiac animals: </a:t>
            </a:r>
          </a:p>
          <a:p>
            <a:r>
              <a:rPr lang="en-GB" dirty="0">
                <a:latin typeface="Calibri" panose="020F0502020204030204" pitchFamily="34" charset="0"/>
                <a:cs typeface="Calibri" panose="020F0502020204030204" pitchFamily="34" charset="0"/>
              </a:rPr>
              <a:t>T</a:t>
            </a:r>
            <a:r>
              <a:rPr lang="en-GB" i="0" dirty="0">
                <a:effectLst/>
                <a:latin typeface="Calibri" panose="020F0502020204030204" pitchFamily="34" charset="0"/>
                <a:cs typeface="Calibri" panose="020F0502020204030204" pitchFamily="34" charset="0"/>
              </a:rPr>
              <a:t>he rat, ox, tiger, rabbit, dragon, snake, horse, sheep, monkey, rooster, dog and pig</a:t>
            </a:r>
            <a:r>
              <a:rPr lang="en-GB" i="0" dirty="0" smtClean="0">
                <a:effectLst/>
                <a:latin typeface="Calibri" panose="020F0502020204030204" pitchFamily="34" charset="0"/>
                <a:cs typeface="Calibri" panose="020F0502020204030204" pitchFamily="34" charset="0"/>
              </a:rPr>
              <a:t>.</a:t>
            </a:r>
          </a:p>
          <a:p>
            <a:endParaRPr lang="en-GB" i="0" dirty="0" smtClean="0">
              <a:effectLst/>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This is the year of the Oxen</a:t>
            </a:r>
            <a:endParaRPr lang="en-GB" b="1" dirty="0">
              <a:latin typeface="Calibri" panose="020F0502020204030204" pitchFamily="34" charset="0"/>
              <a:cs typeface="Calibri" panose="020F0502020204030204" pitchFamily="34" charset="0"/>
            </a:endParaRPr>
          </a:p>
        </p:txBody>
      </p:sp>
      <p:pic>
        <p:nvPicPr>
          <p:cNvPr id="1028" name="Picture 4" descr="See the source image">
            <a:extLst>
              <a:ext uri="{FF2B5EF4-FFF2-40B4-BE49-F238E27FC236}">
                <a16:creationId xmlns:a16="http://schemas.microsoft.com/office/drawing/2014/main" xmlns="" id="{EB4F8943-5487-42C8-BA50-A91C68F4DC2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0384" y="1193180"/>
            <a:ext cx="5325185" cy="53251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a:extLst>
              <a:ext uri="{FF2B5EF4-FFF2-40B4-BE49-F238E27FC236}">
                <a16:creationId xmlns:a16="http://schemas.microsoft.com/office/drawing/2014/main" xmlns="" id="{CFB31927-58B1-42D2-99A6-33250A6053E4}"/>
              </a:ext>
            </a:extLst>
          </p:cNvPr>
          <p:cNvSpPr txBox="1">
            <a:spLocks/>
          </p:cNvSpPr>
          <p:nvPr/>
        </p:nvSpPr>
        <p:spPr>
          <a:xfrm>
            <a:off x="6200952" y="4950661"/>
            <a:ext cx="5738499" cy="10582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GB" sz="2800" b="1" dirty="0">
                <a:solidFill>
                  <a:schemeClr val="tx1"/>
                </a:solidFill>
                <a:latin typeface="Calibri" panose="020F0502020204030204" pitchFamily="34" charset="0"/>
                <a:cs typeface="Calibri" panose="020F0502020204030204" pitchFamily="34" charset="0"/>
              </a:rPr>
              <a:t>Look for your year of Birth to see which Zodiac animal you </a:t>
            </a:r>
            <a:r>
              <a:rPr lang="en-GB" sz="2800" b="1" dirty="0" smtClean="0">
                <a:solidFill>
                  <a:schemeClr val="tx1"/>
                </a:solidFill>
                <a:latin typeface="Calibri" panose="020F0502020204030204" pitchFamily="34" charset="0"/>
                <a:cs typeface="Calibri" panose="020F0502020204030204" pitchFamily="34" charset="0"/>
              </a:rPr>
              <a:t>are?</a:t>
            </a:r>
            <a:endParaRPr lang="en-GB" sz="28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116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025485024"/>
              </p:ext>
            </p:extLst>
          </p:nvPr>
        </p:nvGraphicFramePr>
        <p:xfrm>
          <a:off x="3733347" y="1159420"/>
          <a:ext cx="10515599" cy="5120640"/>
        </p:xfrm>
        <a:graphic>
          <a:graphicData uri="http://schemas.openxmlformats.org/drawingml/2006/table">
            <a:tbl>
              <a:tblPr firstRow="1" bandRow="1">
                <a:tableStyleId>{2D5ABB26-0587-4C30-8999-92F81FD0307C}</a:tableStyleId>
              </a:tblPr>
              <a:tblGrid>
                <a:gridCol w="1312262">
                  <a:extLst>
                    <a:ext uri="{9D8B030D-6E8A-4147-A177-3AD203B41FA5}">
                      <a16:colId xmlns:a16="http://schemas.microsoft.com/office/drawing/2014/main" xmlns="" val="3335861035"/>
                    </a:ext>
                  </a:extLst>
                </a:gridCol>
                <a:gridCol w="9203337">
                  <a:extLst>
                    <a:ext uri="{9D8B030D-6E8A-4147-A177-3AD203B41FA5}">
                      <a16:colId xmlns:a16="http://schemas.microsoft.com/office/drawing/2014/main" xmlns="" val="2341085238"/>
                    </a:ext>
                  </a:extLst>
                </a:gridCol>
              </a:tblGrid>
              <a:tr h="0">
                <a:tc>
                  <a:txBody>
                    <a:bodyPr/>
                    <a:lstStyle/>
                    <a:p>
                      <a:pPr rtl="0" fontAlgn="base"/>
                      <a:r>
                        <a:rPr lang="en-GB" sz="2200" dirty="0">
                          <a:solidFill>
                            <a:schemeClr val="tx1"/>
                          </a:solidFill>
                          <a:effectLst/>
                        </a:rPr>
                        <a:t>Rat </a:t>
                      </a:r>
                      <a:endParaRPr lang="en-GB">
                        <a:solidFill>
                          <a:schemeClr val="tx1"/>
                        </a:solidFill>
                        <a:effectLst/>
                      </a:endParaRPr>
                    </a:p>
                  </a:txBody>
                  <a:tcPr/>
                </a:tc>
                <a:tc>
                  <a:txBody>
                    <a:bodyPr/>
                    <a:lstStyle/>
                    <a:p>
                      <a:pPr rtl="0" fontAlgn="base"/>
                      <a:r>
                        <a:rPr lang="en-GB" sz="2200" dirty="0">
                          <a:solidFill>
                            <a:schemeClr val="tx1"/>
                          </a:solidFill>
                          <a:effectLst/>
                        </a:rPr>
                        <a:t>Quick-witted, smart, charming, persuasive </a:t>
                      </a:r>
                      <a:endParaRPr lang="en-GB">
                        <a:solidFill>
                          <a:schemeClr val="tx1"/>
                        </a:solidFill>
                        <a:effectLst/>
                      </a:endParaRPr>
                    </a:p>
                  </a:txBody>
                  <a:tcPr/>
                </a:tc>
                <a:extLst>
                  <a:ext uri="{0D108BD9-81ED-4DB2-BD59-A6C34878D82A}">
                    <a16:rowId xmlns:a16="http://schemas.microsoft.com/office/drawing/2014/main" xmlns="" val="30552017"/>
                  </a:ext>
                </a:extLst>
              </a:tr>
              <a:tr h="0">
                <a:tc>
                  <a:txBody>
                    <a:bodyPr/>
                    <a:lstStyle/>
                    <a:p>
                      <a:pPr rtl="0" fontAlgn="base"/>
                      <a:r>
                        <a:rPr lang="en-GB" sz="2200" dirty="0">
                          <a:solidFill>
                            <a:schemeClr val="tx1"/>
                          </a:solidFill>
                          <a:effectLst/>
                        </a:rPr>
                        <a:t>Ox </a:t>
                      </a:r>
                      <a:endParaRPr lang="en-GB">
                        <a:solidFill>
                          <a:schemeClr val="tx1"/>
                        </a:solidFill>
                        <a:effectLst/>
                      </a:endParaRPr>
                    </a:p>
                  </a:txBody>
                  <a:tcPr/>
                </a:tc>
                <a:tc>
                  <a:txBody>
                    <a:bodyPr/>
                    <a:lstStyle/>
                    <a:p>
                      <a:pPr rtl="0" fontAlgn="base"/>
                      <a:r>
                        <a:rPr lang="en-GB" sz="2200" dirty="0">
                          <a:solidFill>
                            <a:schemeClr val="tx1"/>
                          </a:solidFill>
                          <a:effectLst/>
                        </a:rPr>
                        <a:t>Patient, kind, stubborn, conservative </a:t>
                      </a:r>
                      <a:endParaRPr lang="en-GB">
                        <a:solidFill>
                          <a:schemeClr val="tx1"/>
                        </a:solidFill>
                        <a:effectLst/>
                      </a:endParaRPr>
                    </a:p>
                  </a:txBody>
                  <a:tcPr/>
                </a:tc>
                <a:extLst>
                  <a:ext uri="{0D108BD9-81ED-4DB2-BD59-A6C34878D82A}">
                    <a16:rowId xmlns:a16="http://schemas.microsoft.com/office/drawing/2014/main" xmlns="" val="2722793100"/>
                  </a:ext>
                </a:extLst>
              </a:tr>
              <a:tr h="0">
                <a:tc>
                  <a:txBody>
                    <a:bodyPr/>
                    <a:lstStyle/>
                    <a:p>
                      <a:pPr rtl="0" fontAlgn="base"/>
                      <a:r>
                        <a:rPr lang="en-GB" sz="2200" dirty="0">
                          <a:solidFill>
                            <a:schemeClr val="tx1"/>
                          </a:solidFill>
                          <a:effectLst/>
                        </a:rPr>
                        <a:t>Tiger </a:t>
                      </a:r>
                      <a:endParaRPr lang="en-GB">
                        <a:solidFill>
                          <a:schemeClr val="tx1"/>
                        </a:solidFill>
                        <a:effectLst/>
                      </a:endParaRPr>
                    </a:p>
                  </a:txBody>
                  <a:tcPr/>
                </a:tc>
                <a:tc>
                  <a:txBody>
                    <a:bodyPr/>
                    <a:lstStyle/>
                    <a:p>
                      <a:pPr rtl="0" fontAlgn="base"/>
                      <a:r>
                        <a:rPr lang="en-GB" sz="2200" dirty="0">
                          <a:solidFill>
                            <a:schemeClr val="tx1"/>
                          </a:solidFill>
                          <a:effectLst/>
                        </a:rPr>
                        <a:t>Authoritative, emotional, courageous, intense </a:t>
                      </a:r>
                      <a:endParaRPr lang="en-GB">
                        <a:solidFill>
                          <a:schemeClr val="tx1"/>
                        </a:solidFill>
                        <a:effectLst/>
                      </a:endParaRPr>
                    </a:p>
                  </a:txBody>
                  <a:tcPr/>
                </a:tc>
                <a:extLst>
                  <a:ext uri="{0D108BD9-81ED-4DB2-BD59-A6C34878D82A}">
                    <a16:rowId xmlns:a16="http://schemas.microsoft.com/office/drawing/2014/main" xmlns="" val="2481411826"/>
                  </a:ext>
                </a:extLst>
              </a:tr>
              <a:tr h="0">
                <a:tc>
                  <a:txBody>
                    <a:bodyPr/>
                    <a:lstStyle/>
                    <a:p>
                      <a:pPr rtl="0" fontAlgn="base"/>
                      <a:r>
                        <a:rPr lang="en-GB" sz="2200" dirty="0">
                          <a:solidFill>
                            <a:schemeClr val="tx1"/>
                          </a:solidFill>
                          <a:effectLst/>
                        </a:rPr>
                        <a:t>Rabbit </a:t>
                      </a:r>
                      <a:endParaRPr lang="en-GB">
                        <a:solidFill>
                          <a:schemeClr val="tx1"/>
                        </a:solidFill>
                        <a:effectLst/>
                      </a:endParaRPr>
                    </a:p>
                  </a:txBody>
                  <a:tcPr/>
                </a:tc>
                <a:tc>
                  <a:txBody>
                    <a:bodyPr/>
                    <a:lstStyle/>
                    <a:p>
                      <a:pPr rtl="0" fontAlgn="base"/>
                      <a:r>
                        <a:rPr lang="en-GB" sz="2200" dirty="0">
                          <a:solidFill>
                            <a:schemeClr val="tx1"/>
                          </a:solidFill>
                          <a:effectLst/>
                        </a:rPr>
                        <a:t>Popular, compassionate, sincere </a:t>
                      </a:r>
                      <a:endParaRPr lang="en-GB">
                        <a:solidFill>
                          <a:schemeClr val="tx1"/>
                        </a:solidFill>
                        <a:effectLst/>
                      </a:endParaRPr>
                    </a:p>
                  </a:txBody>
                  <a:tcPr/>
                </a:tc>
                <a:extLst>
                  <a:ext uri="{0D108BD9-81ED-4DB2-BD59-A6C34878D82A}">
                    <a16:rowId xmlns:a16="http://schemas.microsoft.com/office/drawing/2014/main" xmlns="" val="3652089641"/>
                  </a:ext>
                </a:extLst>
              </a:tr>
              <a:tr h="0">
                <a:tc>
                  <a:txBody>
                    <a:bodyPr/>
                    <a:lstStyle/>
                    <a:p>
                      <a:pPr rtl="0" fontAlgn="base"/>
                      <a:r>
                        <a:rPr lang="en-GB" sz="2200" dirty="0">
                          <a:solidFill>
                            <a:schemeClr val="tx1"/>
                          </a:solidFill>
                          <a:effectLst/>
                        </a:rPr>
                        <a:t>Dragon </a:t>
                      </a:r>
                      <a:endParaRPr lang="en-GB">
                        <a:solidFill>
                          <a:schemeClr val="tx1"/>
                        </a:solidFill>
                        <a:effectLst/>
                      </a:endParaRPr>
                    </a:p>
                  </a:txBody>
                  <a:tcPr/>
                </a:tc>
                <a:tc>
                  <a:txBody>
                    <a:bodyPr/>
                    <a:lstStyle/>
                    <a:p>
                      <a:pPr rtl="0" fontAlgn="base"/>
                      <a:r>
                        <a:rPr lang="en-GB" sz="2200" dirty="0">
                          <a:solidFill>
                            <a:schemeClr val="tx1"/>
                          </a:solidFill>
                          <a:effectLst/>
                        </a:rPr>
                        <a:t>Energetic, fearless, warm-hearted, charismatic </a:t>
                      </a:r>
                      <a:endParaRPr lang="en-GB">
                        <a:solidFill>
                          <a:schemeClr val="tx1"/>
                        </a:solidFill>
                        <a:effectLst/>
                      </a:endParaRPr>
                    </a:p>
                  </a:txBody>
                  <a:tcPr/>
                </a:tc>
                <a:extLst>
                  <a:ext uri="{0D108BD9-81ED-4DB2-BD59-A6C34878D82A}">
                    <a16:rowId xmlns:a16="http://schemas.microsoft.com/office/drawing/2014/main" xmlns="" val="539698225"/>
                  </a:ext>
                </a:extLst>
              </a:tr>
              <a:tr h="0">
                <a:tc>
                  <a:txBody>
                    <a:bodyPr/>
                    <a:lstStyle/>
                    <a:p>
                      <a:pPr rtl="0" fontAlgn="base"/>
                      <a:r>
                        <a:rPr lang="en-GB" sz="2200" dirty="0">
                          <a:solidFill>
                            <a:schemeClr val="tx1"/>
                          </a:solidFill>
                          <a:effectLst/>
                        </a:rPr>
                        <a:t>Snake </a:t>
                      </a:r>
                      <a:endParaRPr lang="en-GB">
                        <a:solidFill>
                          <a:schemeClr val="tx1"/>
                        </a:solidFill>
                        <a:effectLst/>
                      </a:endParaRPr>
                    </a:p>
                  </a:txBody>
                  <a:tcPr/>
                </a:tc>
                <a:tc>
                  <a:txBody>
                    <a:bodyPr/>
                    <a:lstStyle/>
                    <a:p>
                      <a:pPr rtl="0" fontAlgn="base"/>
                      <a:r>
                        <a:rPr lang="en-GB" sz="2200" dirty="0">
                          <a:solidFill>
                            <a:schemeClr val="tx1"/>
                          </a:solidFill>
                          <a:effectLst/>
                        </a:rPr>
                        <a:t>Charming, gregarious, introverted, generous, smart </a:t>
                      </a:r>
                      <a:endParaRPr lang="en-GB">
                        <a:solidFill>
                          <a:schemeClr val="tx1"/>
                        </a:solidFill>
                        <a:effectLst/>
                      </a:endParaRPr>
                    </a:p>
                  </a:txBody>
                  <a:tcPr/>
                </a:tc>
                <a:extLst>
                  <a:ext uri="{0D108BD9-81ED-4DB2-BD59-A6C34878D82A}">
                    <a16:rowId xmlns:a16="http://schemas.microsoft.com/office/drawing/2014/main" xmlns="" val="747551696"/>
                  </a:ext>
                </a:extLst>
              </a:tr>
              <a:tr h="0">
                <a:tc>
                  <a:txBody>
                    <a:bodyPr/>
                    <a:lstStyle/>
                    <a:p>
                      <a:pPr rtl="0" fontAlgn="base"/>
                      <a:r>
                        <a:rPr lang="en-GB" sz="2200" dirty="0">
                          <a:solidFill>
                            <a:schemeClr val="tx1"/>
                          </a:solidFill>
                          <a:effectLst/>
                        </a:rPr>
                        <a:t>Horse </a:t>
                      </a:r>
                      <a:endParaRPr lang="en-GB">
                        <a:solidFill>
                          <a:schemeClr val="tx1"/>
                        </a:solidFill>
                        <a:effectLst/>
                      </a:endParaRPr>
                    </a:p>
                  </a:txBody>
                  <a:tcPr/>
                </a:tc>
                <a:tc>
                  <a:txBody>
                    <a:bodyPr/>
                    <a:lstStyle/>
                    <a:p>
                      <a:pPr rtl="0" fontAlgn="base"/>
                      <a:r>
                        <a:rPr lang="en-GB" sz="2200" dirty="0">
                          <a:solidFill>
                            <a:schemeClr val="tx1"/>
                          </a:solidFill>
                          <a:effectLst/>
                        </a:rPr>
                        <a:t>Energetic, independent, impatient, enjoys travelling </a:t>
                      </a:r>
                      <a:endParaRPr lang="en-GB">
                        <a:solidFill>
                          <a:schemeClr val="tx1"/>
                        </a:solidFill>
                        <a:effectLst/>
                      </a:endParaRPr>
                    </a:p>
                  </a:txBody>
                  <a:tcPr/>
                </a:tc>
                <a:extLst>
                  <a:ext uri="{0D108BD9-81ED-4DB2-BD59-A6C34878D82A}">
                    <a16:rowId xmlns:a16="http://schemas.microsoft.com/office/drawing/2014/main" xmlns="" val="1169280117"/>
                  </a:ext>
                </a:extLst>
              </a:tr>
              <a:tr h="0">
                <a:tc>
                  <a:txBody>
                    <a:bodyPr/>
                    <a:lstStyle/>
                    <a:p>
                      <a:pPr rtl="0" fontAlgn="base"/>
                      <a:r>
                        <a:rPr lang="en-GB" sz="2200" dirty="0">
                          <a:solidFill>
                            <a:schemeClr val="tx1"/>
                          </a:solidFill>
                          <a:effectLst/>
                        </a:rPr>
                        <a:t>Sheep </a:t>
                      </a:r>
                      <a:endParaRPr lang="en-GB">
                        <a:solidFill>
                          <a:schemeClr val="tx1"/>
                        </a:solidFill>
                        <a:effectLst/>
                      </a:endParaRPr>
                    </a:p>
                  </a:txBody>
                  <a:tcPr/>
                </a:tc>
                <a:tc>
                  <a:txBody>
                    <a:bodyPr/>
                    <a:lstStyle/>
                    <a:p>
                      <a:pPr rtl="0" fontAlgn="base"/>
                      <a:r>
                        <a:rPr lang="en-GB" sz="2200" dirty="0">
                          <a:solidFill>
                            <a:schemeClr val="tx1"/>
                          </a:solidFill>
                          <a:effectLst/>
                        </a:rPr>
                        <a:t>Mild-mannered, shy, kind, peace loving </a:t>
                      </a:r>
                      <a:endParaRPr lang="en-GB">
                        <a:solidFill>
                          <a:schemeClr val="tx1"/>
                        </a:solidFill>
                        <a:effectLst/>
                      </a:endParaRPr>
                    </a:p>
                  </a:txBody>
                  <a:tcPr/>
                </a:tc>
                <a:extLst>
                  <a:ext uri="{0D108BD9-81ED-4DB2-BD59-A6C34878D82A}">
                    <a16:rowId xmlns:a16="http://schemas.microsoft.com/office/drawing/2014/main" xmlns="" val="2003765391"/>
                  </a:ext>
                </a:extLst>
              </a:tr>
              <a:tr h="0">
                <a:tc>
                  <a:txBody>
                    <a:bodyPr/>
                    <a:lstStyle/>
                    <a:p>
                      <a:pPr rtl="0" fontAlgn="base"/>
                      <a:r>
                        <a:rPr lang="en-GB" sz="2200" dirty="0">
                          <a:solidFill>
                            <a:schemeClr val="tx1"/>
                          </a:solidFill>
                          <a:effectLst/>
                        </a:rPr>
                        <a:t>Monkey </a:t>
                      </a:r>
                      <a:endParaRPr lang="en-GB">
                        <a:solidFill>
                          <a:schemeClr val="tx1"/>
                        </a:solidFill>
                        <a:effectLst/>
                      </a:endParaRPr>
                    </a:p>
                  </a:txBody>
                  <a:tcPr/>
                </a:tc>
                <a:tc>
                  <a:txBody>
                    <a:bodyPr/>
                    <a:lstStyle/>
                    <a:p>
                      <a:pPr rtl="0" fontAlgn="base"/>
                      <a:r>
                        <a:rPr lang="en-GB" sz="2200" dirty="0">
                          <a:solidFill>
                            <a:schemeClr val="tx1"/>
                          </a:solidFill>
                          <a:effectLst/>
                        </a:rPr>
                        <a:t>Fun, energetic, active </a:t>
                      </a:r>
                      <a:endParaRPr lang="en-GB">
                        <a:solidFill>
                          <a:schemeClr val="tx1"/>
                        </a:solidFill>
                        <a:effectLst/>
                      </a:endParaRPr>
                    </a:p>
                  </a:txBody>
                  <a:tcPr/>
                </a:tc>
                <a:extLst>
                  <a:ext uri="{0D108BD9-81ED-4DB2-BD59-A6C34878D82A}">
                    <a16:rowId xmlns:a16="http://schemas.microsoft.com/office/drawing/2014/main" xmlns="" val="3592250276"/>
                  </a:ext>
                </a:extLst>
              </a:tr>
              <a:tr h="0">
                <a:tc>
                  <a:txBody>
                    <a:bodyPr/>
                    <a:lstStyle/>
                    <a:p>
                      <a:pPr rtl="0" fontAlgn="base"/>
                      <a:r>
                        <a:rPr lang="en-GB" sz="2200" dirty="0">
                          <a:solidFill>
                            <a:schemeClr val="tx1"/>
                          </a:solidFill>
                          <a:effectLst/>
                        </a:rPr>
                        <a:t>Rooster </a:t>
                      </a:r>
                      <a:endParaRPr lang="en-GB">
                        <a:solidFill>
                          <a:schemeClr val="tx1"/>
                        </a:solidFill>
                        <a:effectLst/>
                      </a:endParaRPr>
                    </a:p>
                  </a:txBody>
                  <a:tcPr/>
                </a:tc>
                <a:tc>
                  <a:txBody>
                    <a:bodyPr/>
                    <a:lstStyle/>
                    <a:p>
                      <a:pPr rtl="0" fontAlgn="base"/>
                      <a:r>
                        <a:rPr lang="en-GB" sz="2200" dirty="0">
                          <a:solidFill>
                            <a:schemeClr val="tx1"/>
                          </a:solidFill>
                          <a:effectLst/>
                        </a:rPr>
                        <a:t>Independent, practical, hardworking, observant </a:t>
                      </a:r>
                      <a:endParaRPr lang="en-GB">
                        <a:solidFill>
                          <a:schemeClr val="tx1"/>
                        </a:solidFill>
                        <a:effectLst/>
                      </a:endParaRPr>
                    </a:p>
                  </a:txBody>
                  <a:tcPr/>
                </a:tc>
                <a:extLst>
                  <a:ext uri="{0D108BD9-81ED-4DB2-BD59-A6C34878D82A}">
                    <a16:rowId xmlns:a16="http://schemas.microsoft.com/office/drawing/2014/main" xmlns="" val="4183482975"/>
                  </a:ext>
                </a:extLst>
              </a:tr>
              <a:tr h="0">
                <a:tc>
                  <a:txBody>
                    <a:bodyPr/>
                    <a:lstStyle/>
                    <a:p>
                      <a:pPr rtl="0" fontAlgn="base"/>
                      <a:r>
                        <a:rPr lang="en-GB" sz="2200" dirty="0">
                          <a:solidFill>
                            <a:schemeClr val="tx1"/>
                          </a:solidFill>
                          <a:effectLst/>
                        </a:rPr>
                        <a:t>Dog </a:t>
                      </a:r>
                      <a:endParaRPr lang="en-GB">
                        <a:solidFill>
                          <a:schemeClr val="tx1"/>
                        </a:solidFill>
                        <a:effectLst/>
                      </a:endParaRPr>
                    </a:p>
                  </a:txBody>
                  <a:tcPr/>
                </a:tc>
                <a:tc>
                  <a:txBody>
                    <a:bodyPr/>
                    <a:lstStyle/>
                    <a:p>
                      <a:pPr rtl="0" fontAlgn="base"/>
                      <a:r>
                        <a:rPr lang="en-GB" sz="2200" dirty="0">
                          <a:solidFill>
                            <a:schemeClr val="tx1"/>
                          </a:solidFill>
                          <a:effectLst/>
                        </a:rPr>
                        <a:t>Patient, diligent, patient, generous, faithful, kind </a:t>
                      </a:r>
                      <a:endParaRPr lang="en-GB">
                        <a:solidFill>
                          <a:schemeClr val="tx1"/>
                        </a:solidFill>
                        <a:effectLst/>
                      </a:endParaRPr>
                    </a:p>
                  </a:txBody>
                  <a:tcPr/>
                </a:tc>
                <a:extLst>
                  <a:ext uri="{0D108BD9-81ED-4DB2-BD59-A6C34878D82A}">
                    <a16:rowId xmlns:a16="http://schemas.microsoft.com/office/drawing/2014/main" xmlns="" val="337785343"/>
                  </a:ext>
                </a:extLst>
              </a:tr>
              <a:tr h="0">
                <a:tc>
                  <a:txBody>
                    <a:bodyPr/>
                    <a:lstStyle/>
                    <a:p>
                      <a:pPr rtl="0" fontAlgn="base"/>
                      <a:r>
                        <a:rPr lang="en-GB" sz="2200" dirty="0">
                          <a:solidFill>
                            <a:schemeClr val="tx1"/>
                          </a:solidFill>
                          <a:effectLst/>
                        </a:rPr>
                        <a:t>Pig </a:t>
                      </a:r>
                      <a:endParaRPr lang="en-GB">
                        <a:solidFill>
                          <a:schemeClr val="tx1"/>
                        </a:solidFill>
                        <a:effectLst/>
                      </a:endParaRPr>
                    </a:p>
                  </a:txBody>
                  <a:tcPr/>
                </a:tc>
                <a:tc>
                  <a:txBody>
                    <a:bodyPr/>
                    <a:lstStyle/>
                    <a:p>
                      <a:pPr rtl="0" fontAlgn="base"/>
                      <a:r>
                        <a:rPr lang="en-GB" sz="2200" dirty="0">
                          <a:solidFill>
                            <a:schemeClr val="tx1"/>
                          </a:solidFill>
                          <a:effectLst/>
                        </a:rPr>
                        <a:t>Loving , tolerant, honest, appreciates luxury </a:t>
                      </a:r>
                      <a:endParaRPr lang="en-GB" dirty="0">
                        <a:solidFill>
                          <a:schemeClr val="tx1"/>
                        </a:solidFill>
                        <a:effectLst/>
                      </a:endParaRPr>
                    </a:p>
                  </a:txBody>
                  <a:tcPr/>
                </a:tc>
                <a:extLst>
                  <a:ext uri="{0D108BD9-81ED-4DB2-BD59-A6C34878D82A}">
                    <a16:rowId xmlns:a16="http://schemas.microsoft.com/office/drawing/2014/main" xmlns="" val="934654494"/>
                  </a:ext>
                </a:extLst>
              </a:tr>
            </a:tbl>
          </a:graphicData>
        </a:graphic>
      </p:graphicFrame>
      <p:sp>
        <p:nvSpPr>
          <p:cNvPr id="4" name="Rectangle 3"/>
          <p:cNvSpPr/>
          <p:nvPr/>
        </p:nvSpPr>
        <p:spPr>
          <a:xfrm>
            <a:off x="4117786" y="266004"/>
            <a:ext cx="6123494" cy="707886"/>
          </a:xfrm>
          <a:prstGeom prst="rect">
            <a:avLst/>
          </a:prstGeom>
        </p:spPr>
        <p:txBody>
          <a:bodyPr wrap="square">
            <a:spAutoFit/>
          </a:bodyPr>
          <a:lstStyle/>
          <a:p>
            <a:pPr algn="ctr"/>
            <a:r>
              <a:rPr lang="en-GB" sz="4000" dirty="0">
                <a:latin typeface="Calibri" panose="020F0502020204030204" pitchFamily="34" charset="0"/>
                <a:cs typeface="Calibri" panose="020F0502020204030204" pitchFamily="34" charset="0"/>
              </a:rPr>
              <a:t>Animal Personalities</a:t>
            </a:r>
          </a:p>
        </p:txBody>
      </p:sp>
      <p:pic>
        <p:nvPicPr>
          <p:cNvPr id="2050" name="Picture 2" descr="Image result for chinese calander animal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8779"/>
          <a:stretch/>
        </p:blipFill>
        <p:spPr bwMode="auto">
          <a:xfrm>
            <a:off x="772877" y="109250"/>
            <a:ext cx="2141948" cy="31781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chinese calander animals"/>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525"/>
          <a:stretch/>
        </p:blipFill>
        <p:spPr bwMode="auto">
          <a:xfrm>
            <a:off x="772877" y="3287424"/>
            <a:ext cx="2141948" cy="33582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90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chinese new years ecarto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1872" y="935537"/>
            <a:ext cx="5108756" cy="51087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70264" y="1528354"/>
            <a:ext cx="5708468" cy="1015663"/>
          </a:xfrm>
          <a:prstGeom prst="rect">
            <a:avLst/>
          </a:prstGeom>
          <a:noFill/>
        </p:spPr>
        <p:txBody>
          <a:bodyPr wrap="square" rtlCol="0">
            <a:spAutoFit/>
          </a:bodyPr>
          <a:lstStyle/>
          <a:p>
            <a:r>
              <a:rPr lang="en-GB" sz="6000" dirty="0" smtClean="0">
                <a:latin typeface="Calibri" panose="020F0502020204030204" pitchFamily="34" charset="0"/>
                <a:cs typeface="Calibri" panose="020F0502020204030204" pitchFamily="34" charset="0"/>
              </a:rPr>
              <a:t>Ready for a Quiz?</a:t>
            </a:r>
            <a:endParaRPr lang="en-GB" sz="6000" dirty="0">
              <a:latin typeface="Calibri" panose="020F0502020204030204" pitchFamily="34" charset="0"/>
              <a:cs typeface="Calibri" panose="020F0502020204030204" pitchFamily="34" charset="0"/>
            </a:endParaRPr>
          </a:p>
        </p:txBody>
      </p:sp>
      <p:sp>
        <p:nvSpPr>
          <p:cNvPr id="5" name="TextBox 4"/>
          <p:cNvSpPr txBox="1"/>
          <p:nvPr/>
        </p:nvSpPr>
        <p:spPr>
          <a:xfrm>
            <a:off x="875211" y="3108960"/>
            <a:ext cx="4833258" cy="2554545"/>
          </a:xfrm>
          <a:prstGeom prst="rect">
            <a:avLst/>
          </a:prstGeom>
          <a:noFill/>
        </p:spPr>
        <p:txBody>
          <a:bodyPr wrap="square" rtlCol="0">
            <a:spAutoFit/>
          </a:bodyPr>
          <a:lstStyle/>
          <a:p>
            <a:r>
              <a:rPr lang="zh-TW" altLang="en-US" sz="4000" dirty="0">
                <a:solidFill>
                  <a:schemeClr val="tx2">
                    <a:lumMod val="75000"/>
                  </a:schemeClr>
                </a:solidFill>
              </a:rPr>
              <a:t>準備進行測驗嗎</a:t>
            </a:r>
            <a:r>
              <a:rPr lang="zh-TW" altLang="en-US" sz="4000" dirty="0" smtClean="0">
                <a:solidFill>
                  <a:schemeClr val="tx2">
                    <a:lumMod val="75000"/>
                  </a:schemeClr>
                </a:solidFill>
              </a:rPr>
              <a:t>？</a:t>
            </a:r>
            <a:endParaRPr lang="en-GB" altLang="zh-TW" sz="4000" dirty="0" smtClean="0">
              <a:solidFill>
                <a:schemeClr val="tx2">
                  <a:lumMod val="75000"/>
                </a:schemeClr>
              </a:solidFill>
            </a:endParaRPr>
          </a:p>
          <a:p>
            <a:r>
              <a:rPr lang="zh-TW" altLang="en-US" sz="4000" dirty="0" smtClean="0">
                <a:solidFill>
                  <a:schemeClr val="tx2">
                    <a:lumMod val="75000"/>
                  </a:schemeClr>
                </a:solidFill>
              </a:rPr>
              <a:t> </a:t>
            </a:r>
            <a:endParaRPr lang="zh-TW" altLang="en-US" sz="4000" dirty="0">
              <a:solidFill>
                <a:schemeClr val="tx2">
                  <a:lumMod val="75000"/>
                </a:schemeClr>
              </a:solidFill>
            </a:endParaRPr>
          </a:p>
          <a:p>
            <a:r>
              <a:rPr lang="en-US" altLang="zh-TW" sz="4000" dirty="0" err="1">
                <a:solidFill>
                  <a:schemeClr val="tx2">
                    <a:lumMod val="75000"/>
                  </a:schemeClr>
                </a:solidFill>
              </a:rPr>
              <a:t>Zhǔnbèi</a:t>
            </a:r>
            <a:r>
              <a:rPr lang="en-US" altLang="zh-TW" sz="4000" dirty="0">
                <a:solidFill>
                  <a:schemeClr val="tx2">
                    <a:lumMod val="75000"/>
                  </a:schemeClr>
                </a:solidFill>
              </a:rPr>
              <a:t> </a:t>
            </a:r>
            <a:r>
              <a:rPr lang="en-US" altLang="zh-TW" sz="4000" dirty="0" err="1">
                <a:solidFill>
                  <a:schemeClr val="tx2">
                    <a:lumMod val="75000"/>
                  </a:schemeClr>
                </a:solidFill>
              </a:rPr>
              <a:t>jìnxíng</a:t>
            </a:r>
            <a:r>
              <a:rPr lang="en-US" altLang="zh-TW" sz="4000" dirty="0">
                <a:solidFill>
                  <a:schemeClr val="tx2">
                    <a:lumMod val="75000"/>
                  </a:schemeClr>
                </a:solidFill>
              </a:rPr>
              <a:t> </a:t>
            </a:r>
            <a:r>
              <a:rPr lang="en-US" altLang="zh-TW" sz="4000" dirty="0" err="1">
                <a:solidFill>
                  <a:schemeClr val="tx2">
                    <a:lumMod val="75000"/>
                  </a:schemeClr>
                </a:solidFill>
              </a:rPr>
              <a:t>cèyàn</a:t>
            </a:r>
            <a:r>
              <a:rPr lang="en-US" altLang="zh-TW" sz="4000" dirty="0">
                <a:solidFill>
                  <a:schemeClr val="tx2">
                    <a:lumMod val="75000"/>
                  </a:schemeClr>
                </a:solidFill>
              </a:rPr>
              <a:t> ma?</a:t>
            </a:r>
          </a:p>
        </p:txBody>
      </p:sp>
    </p:spTree>
    <p:extLst>
      <p:ext uri="{BB962C8B-B14F-4D97-AF65-F5344CB8AC3E}">
        <p14:creationId xmlns:p14="http://schemas.microsoft.com/office/powerpoint/2010/main" xmlns="" val="22280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BBECB-7A19-42A2-A477-4CE24791B0BB}"/>
              </a:ext>
            </a:extLst>
          </p:cNvPr>
          <p:cNvSpPr>
            <a:spLocks noGrp="1"/>
          </p:cNvSpPr>
          <p:nvPr>
            <p:ph type="title"/>
          </p:nvPr>
        </p:nvSpPr>
        <p:spPr/>
        <p:txBody>
          <a:bodyPr>
            <a:noAutofit/>
          </a:bodyPr>
          <a:lstStyle/>
          <a:p>
            <a:r>
              <a:rPr lang="en-GB" sz="3600" b="0" i="0" dirty="0">
                <a:solidFill>
                  <a:schemeClr val="tx1"/>
                </a:solidFill>
                <a:effectLst/>
                <a:latin typeface="Arimo"/>
              </a:rPr>
              <a:t>The Lunar calendar is traditionally used amongst a lot of cultures across the world. What is this calendar based on?</a:t>
            </a:r>
            <a:endParaRPr lang="en-GB" sz="3600" dirty="0">
              <a:solidFill>
                <a:schemeClr val="tx1"/>
              </a:solidFill>
            </a:endParaRPr>
          </a:p>
        </p:txBody>
      </p:sp>
      <p:sp>
        <p:nvSpPr>
          <p:cNvPr id="5" name="TextBox 4">
            <a:extLst>
              <a:ext uri="{FF2B5EF4-FFF2-40B4-BE49-F238E27FC236}">
                <a16:creationId xmlns:a16="http://schemas.microsoft.com/office/drawing/2014/main" xmlns="" id="{FFAEEFAE-FF05-436A-8D70-570B5DD0ECF5}"/>
              </a:ext>
            </a:extLst>
          </p:cNvPr>
          <p:cNvSpPr txBox="1"/>
          <p:nvPr/>
        </p:nvSpPr>
        <p:spPr>
          <a:xfrm>
            <a:off x="485502" y="5473167"/>
            <a:ext cx="11220995" cy="646331"/>
          </a:xfrm>
          <a:prstGeom prst="rect">
            <a:avLst/>
          </a:prstGeom>
          <a:noFill/>
        </p:spPr>
        <p:txBody>
          <a:bodyPr wrap="square">
            <a:spAutoFit/>
          </a:bodyPr>
          <a:lstStyle/>
          <a:p>
            <a:r>
              <a:rPr lang="en-GB" sz="3600" b="0" i="0" dirty="0">
                <a:effectLst/>
                <a:latin typeface="Arimo"/>
              </a:rPr>
              <a:t>The lunar calendar is based on cycles of the moon</a:t>
            </a:r>
            <a:r>
              <a:rPr lang="en-GB" b="0" i="0" dirty="0">
                <a:effectLst/>
                <a:latin typeface="Arimo"/>
              </a:rPr>
              <a:t>.</a:t>
            </a:r>
            <a:endParaRPr lang="en-GB" dirty="0"/>
          </a:p>
        </p:txBody>
      </p:sp>
      <p:sp>
        <p:nvSpPr>
          <p:cNvPr id="6" name="Content Placeholder 2">
            <a:extLst>
              <a:ext uri="{FF2B5EF4-FFF2-40B4-BE49-F238E27FC236}">
                <a16:creationId xmlns:a16="http://schemas.microsoft.com/office/drawing/2014/main" xmlns="" id="{F3A16D4C-16E4-43E4-8BF7-CB68940D2728}"/>
              </a:ext>
            </a:extLst>
          </p:cNvPr>
          <p:cNvSpPr txBox="1">
            <a:spLocks/>
          </p:cNvSpPr>
          <p:nvPr/>
        </p:nvSpPr>
        <p:spPr>
          <a:xfrm>
            <a:off x="726368" y="3108168"/>
            <a:ext cx="8596668" cy="39040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3600" dirty="0"/>
              <a:t>The Stars</a:t>
            </a:r>
          </a:p>
        </p:txBody>
      </p:sp>
      <p:sp>
        <p:nvSpPr>
          <p:cNvPr id="7" name="Content Placeholder 2">
            <a:extLst>
              <a:ext uri="{FF2B5EF4-FFF2-40B4-BE49-F238E27FC236}">
                <a16:creationId xmlns:a16="http://schemas.microsoft.com/office/drawing/2014/main" xmlns="" id="{F3A16D4C-16E4-43E4-8BF7-CB68940D2728}"/>
              </a:ext>
            </a:extLst>
          </p:cNvPr>
          <p:cNvSpPr txBox="1">
            <a:spLocks/>
          </p:cNvSpPr>
          <p:nvPr/>
        </p:nvSpPr>
        <p:spPr>
          <a:xfrm>
            <a:off x="726368" y="3578087"/>
            <a:ext cx="8596668" cy="4850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3600" dirty="0"/>
              <a:t>The Moon</a:t>
            </a:r>
          </a:p>
        </p:txBody>
      </p:sp>
      <p:sp>
        <p:nvSpPr>
          <p:cNvPr id="8" name="Rectangle 7"/>
          <p:cNvSpPr/>
          <p:nvPr/>
        </p:nvSpPr>
        <p:spPr>
          <a:xfrm>
            <a:off x="726368" y="2568834"/>
            <a:ext cx="2143985" cy="646331"/>
          </a:xfrm>
          <a:prstGeom prst="rect">
            <a:avLst/>
          </a:prstGeom>
        </p:spPr>
        <p:txBody>
          <a:bodyPr wrap="none">
            <a:spAutoFit/>
          </a:bodyPr>
          <a:lstStyle/>
          <a:p>
            <a:pPr>
              <a:buFont typeface="Arial" panose="020B0604020202020204" pitchFamily="34" charset="0"/>
              <a:buChar char="•"/>
            </a:pPr>
            <a:r>
              <a:rPr lang="en-GB" sz="3600" dirty="0" smtClean="0"/>
              <a:t>   The Sun</a:t>
            </a:r>
            <a:endParaRPr lang="en-GB" sz="3600" dirty="0"/>
          </a:p>
        </p:txBody>
      </p:sp>
      <p:pic>
        <p:nvPicPr>
          <p:cNvPr id="3076" name="Picture 4" descr="Image result for mo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1705" y="1763056"/>
            <a:ext cx="4107505" cy="30806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09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7620D-1B60-405A-8107-437E3B76F982}"/>
              </a:ext>
            </a:extLst>
          </p:cNvPr>
          <p:cNvSpPr>
            <a:spLocks noGrp="1"/>
          </p:cNvSpPr>
          <p:nvPr>
            <p:ph type="title"/>
          </p:nvPr>
        </p:nvSpPr>
        <p:spPr/>
        <p:txBody>
          <a:bodyPr>
            <a:noAutofit/>
          </a:bodyPr>
          <a:lstStyle/>
          <a:p>
            <a:r>
              <a:rPr lang="en-GB" sz="3600" b="0" i="0" dirty="0">
                <a:solidFill>
                  <a:schemeClr val="tx1"/>
                </a:solidFill>
                <a:effectLst/>
                <a:latin typeface="Arimo"/>
              </a:rPr>
              <a:t>At Lunar New Year, some Chinese families give out traditional red envelopes with money in to their loved ones. Why are the envelopes red?</a:t>
            </a:r>
            <a:endParaRPr lang="en-GB" sz="3600" dirty="0">
              <a:solidFill>
                <a:schemeClr val="tx1"/>
              </a:solidFill>
            </a:endParaRPr>
          </a:p>
        </p:txBody>
      </p:sp>
      <p:sp>
        <p:nvSpPr>
          <p:cNvPr id="5" name="TextBox 4">
            <a:extLst>
              <a:ext uri="{FF2B5EF4-FFF2-40B4-BE49-F238E27FC236}">
                <a16:creationId xmlns:a16="http://schemas.microsoft.com/office/drawing/2014/main" xmlns="" id="{EDD70E9A-8D0B-461B-A03E-C15688429183}"/>
              </a:ext>
            </a:extLst>
          </p:cNvPr>
          <p:cNvSpPr txBox="1"/>
          <p:nvPr/>
        </p:nvSpPr>
        <p:spPr>
          <a:xfrm>
            <a:off x="431074" y="5469331"/>
            <a:ext cx="8905222" cy="923330"/>
          </a:xfrm>
          <a:prstGeom prst="rect">
            <a:avLst/>
          </a:prstGeom>
          <a:noFill/>
        </p:spPr>
        <p:txBody>
          <a:bodyPr wrap="square">
            <a:spAutoFit/>
          </a:bodyPr>
          <a:lstStyle/>
          <a:p>
            <a:r>
              <a:rPr lang="en-GB" b="0" i="0" dirty="0">
                <a:effectLst/>
                <a:latin typeface="Calibri" panose="020F0502020204030204" pitchFamily="34" charset="0"/>
                <a:cs typeface="Calibri" panose="020F0502020204030204" pitchFamily="34" charset="0"/>
              </a:rPr>
              <a:t>Money is given to family and close friends in envelopes made of red paper, which symbolises good luck and fortune. Decorating homes with red lanterns is also said to bring good luck to the home.</a:t>
            </a:r>
            <a:endParaRPr lang="en-GB" dirty="0">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xmlns="" id="{69D886EA-9A11-4108-A19D-0801E8C11A03}"/>
              </a:ext>
            </a:extLst>
          </p:cNvPr>
          <p:cNvSpPr txBox="1">
            <a:spLocks/>
          </p:cNvSpPr>
          <p:nvPr/>
        </p:nvSpPr>
        <p:spPr>
          <a:xfrm>
            <a:off x="595935" y="2168241"/>
            <a:ext cx="11030006" cy="467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They’re the most common types of envelopes in China</a:t>
            </a:r>
          </a:p>
        </p:txBody>
      </p:sp>
      <p:sp>
        <p:nvSpPr>
          <p:cNvPr id="7" name="Content Placeholder 2">
            <a:extLst>
              <a:ext uri="{FF2B5EF4-FFF2-40B4-BE49-F238E27FC236}">
                <a16:creationId xmlns:a16="http://schemas.microsoft.com/office/drawing/2014/main" xmlns="" id="{69D886EA-9A11-4108-A19D-0801E8C11A03}"/>
              </a:ext>
            </a:extLst>
          </p:cNvPr>
          <p:cNvSpPr txBox="1">
            <a:spLocks/>
          </p:cNvSpPr>
          <p:nvPr/>
        </p:nvSpPr>
        <p:spPr>
          <a:xfrm>
            <a:off x="595935" y="2708742"/>
            <a:ext cx="10742623" cy="40485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a:t>You cant see through red paper</a:t>
            </a:r>
          </a:p>
        </p:txBody>
      </p:sp>
      <p:sp>
        <p:nvSpPr>
          <p:cNvPr id="9" name="Content Placeholder 2">
            <a:extLst>
              <a:ext uri="{FF2B5EF4-FFF2-40B4-BE49-F238E27FC236}">
                <a16:creationId xmlns:a16="http://schemas.microsoft.com/office/drawing/2014/main" xmlns="" id="{69D886EA-9A11-4108-A19D-0801E8C11A03}"/>
              </a:ext>
            </a:extLst>
          </p:cNvPr>
          <p:cNvSpPr txBox="1">
            <a:spLocks/>
          </p:cNvSpPr>
          <p:nvPr/>
        </p:nvSpPr>
        <p:spPr>
          <a:xfrm>
            <a:off x="595935" y="3346108"/>
            <a:ext cx="11030006" cy="4678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2800" dirty="0" smtClean="0"/>
              <a:t>Red is a Lucky Colour in China</a:t>
            </a:r>
            <a:endParaRPr lang="en-GB" sz="2800" dirty="0"/>
          </a:p>
        </p:txBody>
      </p:sp>
      <p:pic>
        <p:nvPicPr>
          <p:cNvPr id="4100" name="Picture 4" descr="Image result for chinese red envelop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89519" y="2811983"/>
            <a:ext cx="4232367" cy="24688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018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additive="base">
                                        <p:cTn id="21" dur="500" fill="hold"/>
                                        <p:tgtEl>
                                          <p:spTgt spid="4100"/>
                                        </p:tgtEl>
                                        <p:attrNameLst>
                                          <p:attrName>ppt_x</p:attrName>
                                        </p:attrNameLst>
                                      </p:cBhvr>
                                      <p:tavLst>
                                        <p:tav tm="0">
                                          <p:val>
                                            <p:strVal val="#ppt_x"/>
                                          </p:val>
                                        </p:tav>
                                        <p:tav tm="100000">
                                          <p:val>
                                            <p:strVal val="#ppt_x"/>
                                          </p:val>
                                        </p:tav>
                                      </p:tavLst>
                                    </p:anim>
                                    <p:anim calcmode="lin" valueType="num">
                                      <p:cBhvr additive="base">
                                        <p:cTn id="22" dur="500" fill="hold"/>
                                        <p:tgtEl>
                                          <p:spTgt spid="410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C473073F-34A4-486A-BBA1-2A70AE921E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4D1DAD00AAF048B95C3FA4351D851A" ma:contentTypeVersion="5" ma:contentTypeDescription="Create a new document." ma:contentTypeScope="" ma:versionID="49ac26b5f7c99c4fad02fb5e1a2dd3ab">
  <xsd:schema xmlns:xsd="http://www.w3.org/2001/XMLSchema" xmlns:xs="http://www.w3.org/2001/XMLSchema" xmlns:p="http://schemas.microsoft.com/office/2006/metadata/properties" xmlns:ns3="c3e11687-10ae-4dd5-8067-333900c95fb2" targetNamespace="http://schemas.microsoft.com/office/2006/metadata/properties" ma:root="true" ma:fieldsID="c079309d04e3dc68cab2a6b092ff55bd" ns3:_="">
    <xsd:import namespace="c3e11687-10ae-4dd5-8067-333900c95fb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11687-10ae-4dd5-8067-333900c95f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6133A6-4D67-4D38-9A07-72781E75106B}">
  <ds:schemaRefs>
    <ds:schemaRef ds:uri="http://schemas.microsoft.com/sharepoint/v3/contenttype/forms"/>
  </ds:schemaRefs>
</ds:datastoreItem>
</file>

<file path=customXml/itemProps2.xml><?xml version="1.0" encoding="utf-8"?>
<ds:datastoreItem xmlns:ds="http://schemas.openxmlformats.org/officeDocument/2006/customXml" ds:itemID="{2D32D933-71D9-4DB9-9E5B-1584817B805B}">
  <ds:schemaRefs>
    <ds:schemaRef ds:uri="http://schemas.microsoft.com/office/infopath/2007/PartnerControls"/>
    <ds:schemaRef ds:uri="http://purl.org/dc/elements/1.1/"/>
    <ds:schemaRef ds:uri="http://schemas.microsoft.com/office/2006/metadata/properties"/>
    <ds:schemaRef ds:uri="http://purl.org/dc/terms/"/>
    <ds:schemaRef ds:uri="c3e11687-10ae-4dd5-8067-333900c95fb2"/>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D361BCBB-C8F9-45D1-BEDC-5BE3A17FE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11687-10ae-4dd5-8067-333900c95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Template>
  <TotalTime>3295</TotalTime>
  <Words>1244</Words>
  <Application>Microsoft Office PowerPoint</Application>
  <PresentationFormat>Custom</PresentationFormat>
  <Paragraphs>130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Depth</vt:lpstr>
      <vt:lpstr>Welcome Scouts</vt:lpstr>
      <vt:lpstr>What is Chinese New Year?</vt:lpstr>
      <vt:lpstr>When is the Chinese New Year?</vt:lpstr>
      <vt:lpstr>2021 is the Chinese year of the OXEN</vt:lpstr>
      <vt:lpstr>Chinese New Year Animals </vt:lpstr>
      <vt:lpstr>Slide 6</vt:lpstr>
      <vt:lpstr>Slide 7</vt:lpstr>
      <vt:lpstr>The Lunar calendar is traditionally used amongst a lot of cultures across the world. What is this calendar based on?</vt:lpstr>
      <vt:lpstr>At Lunar New Year, some Chinese families give out traditional red envelopes with money in to their loved ones. Why are the envelopes red?</vt:lpstr>
      <vt:lpstr>In the Chinese calendar, each year is represented by one of twelve animals. 2020 is the year of the rat, but which of these animals doesn’t feature in the Chinese zodiac?</vt:lpstr>
      <vt:lpstr>The Chinese New Year celebrations last for more than one day but how many?</vt:lpstr>
      <vt:lpstr>It is a Chinese tradition to light fireworks. Aside from using them to celebrate, they are used to do what?</vt:lpstr>
      <vt:lpstr>Food is a big part of Chinese New Year, and most families look forward to sharing a big meal together. Traditionally, what would make one of the diners luckier than others?</vt:lpstr>
      <vt:lpstr>Activity Time - Craft  </vt:lpstr>
      <vt:lpstr>Paper Chinese Lantern</vt:lpstr>
      <vt:lpstr>Slide 16</vt:lpstr>
      <vt:lpstr>Slide 17</vt:lpstr>
      <vt:lpstr>Slide 18</vt:lpstr>
      <vt:lpstr>Slide 19</vt:lpstr>
      <vt:lpstr>Slide 20</vt:lpstr>
      <vt:lpstr>Royal Navy Dragon Boat Challenge</vt:lpstr>
      <vt:lpstr>Royal Navy Dragon Boat  The Challenge!</vt:lpstr>
      <vt:lpstr>Slide 23</vt:lpstr>
      <vt:lpstr>Slide 24</vt:lpstr>
      <vt:lpstr>Slide 25</vt:lpstr>
      <vt:lpstr>Slide 26</vt:lpstr>
      <vt:lpstr>Slide 27</vt:lpstr>
      <vt:lpstr>Slide 28</vt:lpstr>
      <vt:lpstr>Slide 29</vt:lpstr>
      <vt:lpstr>Slide 30</vt:lpstr>
      <vt:lpstr>Slide 31</vt:lpstr>
      <vt:lpstr>Good Bye Scouts 再見童子軍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Dorrian</dc:creator>
  <cp:lastModifiedBy>Leonie</cp:lastModifiedBy>
  <cp:revision>38</cp:revision>
  <dcterms:created xsi:type="dcterms:W3CDTF">2021-02-09T15:08:12Z</dcterms:created>
  <dcterms:modified xsi:type="dcterms:W3CDTF">2021-03-04T15:28:07Z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0x010100874D1DAD00AAF048B95C3FA4351D851A</vt:lpwstr>
  </property>
</Properties>
</file>